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8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dan\Google%20Drive\CSLI\Presentations\2018\Gender%20and%20Local%20Politic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dan\Google%20Drive\CSLI\Presentations\2018\Gender%20and%20Local%20Politics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dan\Google%20Drive\CSLI\Presentations\2018\Gender%20and%20Local%20Politics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dan\Google%20Drive\CSLI\Presentations\2018\Gender%20and%20Local%20Politics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dan\Google%20Drive\CSLI\Presentations\2018\Gender%20and%20Local%20Politic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dan\Google%20Drive\CSLI\Presentations\2018\Gender%20and%20Local%20Politic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dan\Google%20Drive\CSLI\Presentations\2018\Gender%20and%20Local%20Politic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dan\Google%20Drive\CSLI\Presentations\2018\Gender%20and%20Local%20Politic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dan\Google%20Drive\CSLI\Presentations\2018\Gender%20and%20Local%20Politic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dan\Google%20Drive\CSLI\Presentations\2018\Gender%20and%20Local%20Politic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dan\Google%20Drive\CSLI\Presentations\2018\Gender%20and%20Local%20Politic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dan\Google%20Drive\CSLI\Presentations\2018\Gender%20and%20Local%20Politics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Gender Balance by Type of Office - 2018 Elections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Sheet1!$K$24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Sheet1!$F$25:$F$29</c:f>
              <c:strCache>
                <c:ptCount val="5"/>
                <c:pt idx="0">
                  <c:v>Delegates</c:v>
                </c:pt>
                <c:pt idx="1">
                  <c:v>Senators</c:v>
                </c:pt>
                <c:pt idx="2">
                  <c:v>Council</c:v>
                </c:pt>
                <c:pt idx="3">
                  <c:v>Countywide</c:v>
                </c:pt>
                <c:pt idx="4">
                  <c:v>Total</c:v>
                </c:pt>
              </c:strCache>
            </c:strRef>
          </c:cat>
          <c:val>
            <c:numRef>
              <c:f>Sheet1!$K$25:$K$29</c:f>
              <c:numCache>
                <c:formatCode>0%</c:formatCode>
                <c:ptCount val="5"/>
                <c:pt idx="0">
                  <c:v>0.3888888888888889</c:v>
                </c:pt>
                <c:pt idx="1">
                  <c:v>0.33333333333333331</c:v>
                </c:pt>
                <c:pt idx="2">
                  <c:v>0.5714285714285714</c:v>
                </c:pt>
                <c:pt idx="3">
                  <c:v>0.3571428571428571</c:v>
                </c:pt>
                <c:pt idx="4">
                  <c:v>0.42307692307692307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8-41CE-AA25-77288BB0380A}"/>
            </c:ext>
          </c:extLst>
        </c:ser>
        <c:ser>
          <c:idx val="1"/>
          <c:order val="1"/>
          <c:tx>
            <c:strRef>
              <c:f>Sheet1!$L$24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Sheet1!$F$25:$F$29</c:f>
              <c:strCache>
                <c:ptCount val="5"/>
                <c:pt idx="0">
                  <c:v>Delegates</c:v>
                </c:pt>
                <c:pt idx="1">
                  <c:v>Senators</c:v>
                </c:pt>
                <c:pt idx="2">
                  <c:v>Council</c:v>
                </c:pt>
                <c:pt idx="3">
                  <c:v>Countywide</c:v>
                </c:pt>
                <c:pt idx="4">
                  <c:v>Total</c:v>
                </c:pt>
              </c:strCache>
            </c:strRef>
          </c:cat>
          <c:val>
            <c:numRef>
              <c:f>Sheet1!$L$25:$L$29</c:f>
              <c:numCache>
                <c:formatCode>0%</c:formatCode>
                <c:ptCount val="5"/>
                <c:pt idx="0">
                  <c:v>0.61111111111111116</c:v>
                </c:pt>
                <c:pt idx="1">
                  <c:v>0.66666666666666663</c:v>
                </c:pt>
                <c:pt idx="2">
                  <c:v>0.42857142857142855</c:v>
                </c:pt>
                <c:pt idx="3">
                  <c:v>0.64285714285714279</c:v>
                </c:pt>
                <c:pt idx="4">
                  <c:v>0.57692307692307687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98-41CE-AA25-77288BB03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0919056"/>
        <c:axId val="860919384"/>
      </c:barChart>
      <c:catAx>
        <c:axId val="86091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919384"/>
        <c:crosses val="autoZero"/>
        <c:auto val="1"/>
        <c:lblAlgn val="ctr"/>
        <c:lblOffset val="100"/>
        <c:noMultiLvlLbl val="0"/>
      </c:catAx>
      <c:valAx>
        <c:axId val="860919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91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Sheet1!$J$124</c:f>
              <c:strCache>
                <c:ptCount val="1"/>
                <c:pt idx="0">
                  <c:v>Women-Men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Sheet1!$I$125:$I$136</c:f>
              <c:strCache>
                <c:ptCount val="12"/>
                <c:pt idx="0">
                  <c:v>Fear of business overregulation</c:v>
                </c:pt>
                <c:pt idx="1">
                  <c:v>Elim. 75% fed regs.</c:v>
                </c:pt>
                <c:pt idx="2">
                  <c:v>Business 5 sick days</c:v>
                </c:pt>
                <c:pt idx="3">
                  <c:v>Business 7 sick days</c:v>
                </c:pt>
                <c:pt idx="4">
                  <c:v>Reduce corp. income tax</c:v>
                </c:pt>
                <c:pt idx="5">
                  <c:v>Keep taxes low county better</c:v>
                </c:pt>
                <c:pt idx="6">
                  <c:v>Taxes too high</c:v>
                </c:pt>
                <c:pt idx="7">
                  <c:v>Impose tariffs on imports</c:v>
                </c:pt>
                <c:pt idx="8">
                  <c:v>Wages not rising fast</c:v>
                </c:pt>
                <c:pt idx="9">
                  <c:v>Hard afford cost groceries</c:v>
                </c:pt>
                <c:pt idx="10">
                  <c:v>Healthcare too expensive</c:v>
                </c:pt>
                <c:pt idx="11">
                  <c:v>Redue poverty/homelessness</c:v>
                </c:pt>
              </c:strCache>
            </c:strRef>
          </c:cat>
          <c:val>
            <c:numRef>
              <c:f>Sheet1!$J$125:$J$136</c:f>
              <c:numCache>
                <c:formatCode>General</c:formatCode>
                <c:ptCount val="12"/>
                <c:pt idx="0">
                  <c:v>-9</c:v>
                </c:pt>
                <c:pt idx="1">
                  <c:v>-18</c:v>
                </c:pt>
                <c:pt idx="2">
                  <c:v>13</c:v>
                </c:pt>
                <c:pt idx="3">
                  <c:v>11</c:v>
                </c:pt>
                <c:pt idx="4">
                  <c:v>-15</c:v>
                </c:pt>
                <c:pt idx="5">
                  <c:v>-2</c:v>
                </c:pt>
                <c:pt idx="6">
                  <c:v>-8</c:v>
                </c:pt>
                <c:pt idx="7">
                  <c:v>-5</c:v>
                </c:pt>
                <c:pt idx="8">
                  <c:v>9</c:v>
                </c:pt>
                <c:pt idx="9">
                  <c:v>12</c:v>
                </c:pt>
                <c:pt idx="10">
                  <c:v>8</c:v>
                </c:pt>
                <c:pt idx="11">
                  <c:v>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BB-4197-B4EC-AEE38E180D3B}"/>
            </c:ext>
          </c:extLst>
        </c:ser>
        <c:ser>
          <c:idx val="1"/>
          <c:order val="1"/>
          <c:tx>
            <c:strRef>
              <c:f>Sheet1!$K$124</c:f>
              <c:strCache>
                <c:ptCount val="1"/>
                <c:pt idx="0">
                  <c:v>Clinton-Trump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Sheet1!$I$125:$I$136</c:f>
              <c:strCache>
                <c:ptCount val="12"/>
                <c:pt idx="0">
                  <c:v>Fear of business overregulation</c:v>
                </c:pt>
                <c:pt idx="1">
                  <c:v>Elim. 75% fed regs.</c:v>
                </c:pt>
                <c:pt idx="2">
                  <c:v>Business 5 sick days</c:v>
                </c:pt>
                <c:pt idx="3">
                  <c:v>Business 7 sick days</c:v>
                </c:pt>
                <c:pt idx="4">
                  <c:v>Reduce corp. income tax</c:v>
                </c:pt>
                <c:pt idx="5">
                  <c:v>Keep taxes low county better</c:v>
                </c:pt>
                <c:pt idx="6">
                  <c:v>Taxes too high</c:v>
                </c:pt>
                <c:pt idx="7">
                  <c:v>Impose tariffs on imports</c:v>
                </c:pt>
                <c:pt idx="8">
                  <c:v>Wages not rising fast</c:v>
                </c:pt>
                <c:pt idx="9">
                  <c:v>Hard afford cost groceries</c:v>
                </c:pt>
                <c:pt idx="10">
                  <c:v>Healthcare too expensive</c:v>
                </c:pt>
                <c:pt idx="11">
                  <c:v>Redue poverty/homelessness</c:v>
                </c:pt>
              </c:strCache>
            </c:strRef>
          </c:cat>
          <c:val>
            <c:numRef>
              <c:f>Sheet1!$K$125:$K$136</c:f>
              <c:numCache>
                <c:formatCode>General</c:formatCode>
                <c:ptCount val="12"/>
                <c:pt idx="0">
                  <c:v>-48</c:v>
                </c:pt>
                <c:pt idx="1">
                  <c:v>-47</c:v>
                </c:pt>
                <c:pt idx="2">
                  <c:v>29</c:v>
                </c:pt>
                <c:pt idx="3">
                  <c:v>37</c:v>
                </c:pt>
                <c:pt idx="4">
                  <c:v>-52</c:v>
                </c:pt>
                <c:pt idx="5">
                  <c:v>-13</c:v>
                </c:pt>
                <c:pt idx="6">
                  <c:v>-27</c:v>
                </c:pt>
                <c:pt idx="7">
                  <c:v>-49</c:v>
                </c:pt>
                <c:pt idx="8">
                  <c:v>16</c:v>
                </c:pt>
                <c:pt idx="9">
                  <c:v>-4</c:v>
                </c:pt>
                <c:pt idx="10">
                  <c:v>-1</c:v>
                </c:pt>
                <c:pt idx="11">
                  <c:v>-11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BB-4197-B4EC-AEE38E180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4059776"/>
        <c:axId val="914051904"/>
      </c:barChart>
      <c:catAx>
        <c:axId val="91405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051904"/>
        <c:crosses val="autoZero"/>
        <c:auto val="1"/>
        <c:lblAlgn val="ctr"/>
        <c:lblOffset val="100"/>
        <c:noMultiLvlLbl val="0"/>
      </c:catAx>
      <c:valAx>
        <c:axId val="91405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05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Sheet1!$A$133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Sheet1!$B$132:$E$132</c:f>
              <c:strCache>
                <c:ptCount val="4"/>
                <c:pt idx="0">
                  <c:v>Jealous</c:v>
                </c:pt>
                <c:pt idx="1">
                  <c:v>Pittman</c:v>
                </c:pt>
                <c:pt idx="2">
                  <c:v>Hogan</c:v>
                </c:pt>
                <c:pt idx="3">
                  <c:v>Schuh</c:v>
                </c:pt>
              </c:strCache>
            </c:strRef>
          </c:cat>
          <c:val>
            <c:numRef>
              <c:f>Sheet1!$B$133:$E$133</c:f>
              <c:numCache>
                <c:formatCode>General</c:formatCode>
                <c:ptCount val="4"/>
                <c:pt idx="0">
                  <c:v>37</c:v>
                </c:pt>
                <c:pt idx="1">
                  <c:v>38</c:v>
                </c:pt>
                <c:pt idx="2">
                  <c:v>58</c:v>
                </c:pt>
                <c:pt idx="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7-430D-9178-26AF6ADC46FA}"/>
            </c:ext>
          </c:extLst>
        </c:ser>
        <c:ser>
          <c:idx val="1"/>
          <c:order val="1"/>
          <c:tx>
            <c:strRef>
              <c:f>Sheet1!$A$134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Sheet1!$B$132:$E$132</c:f>
              <c:strCache>
                <c:ptCount val="4"/>
                <c:pt idx="0">
                  <c:v>Jealous</c:v>
                </c:pt>
                <c:pt idx="1">
                  <c:v>Pittman</c:v>
                </c:pt>
                <c:pt idx="2">
                  <c:v>Hogan</c:v>
                </c:pt>
                <c:pt idx="3">
                  <c:v>Schuh</c:v>
                </c:pt>
              </c:strCache>
            </c:strRef>
          </c:cat>
          <c:val>
            <c:numRef>
              <c:f>Sheet1!$B$134:$E$134</c:f>
              <c:numCache>
                <c:formatCode>General</c:formatCode>
                <c:ptCount val="4"/>
                <c:pt idx="0">
                  <c:v>62</c:v>
                </c:pt>
                <c:pt idx="1">
                  <c:v>62</c:v>
                </c:pt>
                <c:pt idx="2">
                  <c:v>43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37-430D-9178-26AF6ADC4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1213432"/>
        <c:axId val="881214088"/>
      </c:barChart>
      <c:catAx>
        <c:axId val="88121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1214088"/>
        <c:crosses val="autoZero"/>
        <c:auto val="1"/>
        <c:lblAlgn val="ctr"/>
        <c:lblOffset val="100"/>
        <c:noMultiLvlLbl val="0"/>
      </c:catAx>
      <c:valAx>
        <c:axId val="881214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1213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Sheet1!$B$121</c:f>
              <c:strCache>
                <c:ptCount val="1"/>
                <c:pt idx="0">
                  <c:v>Conservative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Sheet1!$A$122:$A$132</c:f>
              <c:strCache>
                <c:ptCount val="11"/>
                <c:pt idx="0">
                  <c:v>Men</c:v>
                </c:pt>
                <c:pt idx="1">
                  <c:v>Republicans</c:v>
                </c:pt>
                <c:pt idx="2">
                  <c:v>Trump </c:v>
                </c:pt>
                <c:pt idx="3">
                  <c:v>Hogan </c:v>
                </c:pt>
                <c:pt idx="4">
                  <c:v>Schuh </c:v>
                </c:pt>
                <c:pt idx="6">
                  <c:v>Women</c:v>
                </c:pt>
                <c:pt idx="7">
                  <c:v>Democrats</c:v>
                </c:pt>
                <c:pt idx="8">
                  <c:v>Clinton </c:v>
                </c:pt>
                <c:pt idx="9">
                  <c:v>Jealous </c:v>
                </c:pt>
                <c:pt idx="10">
                  <c:v>Pittman </c:v>
                </c:pt>
              </c:strCache>
            </c:strRef>
          </c:cat>
          <c:val>
            <c:numRef>
              <c:f>Sheet1!$B$122:$B$132</c:f>
              <c:numCache>
                <c:formatCode>General</c:formatCode>
                <c:ptCount val="11"/>
                <c:pt idx="0">
                  <c:v>40</c:v>
                </c:pt>
                <c:pt idx="1">
                  <c:v>63</c:v>
                </c:pt>
                <c:pt idx="2">
                  <c:v>70</c:v>
                </c:pt>
                <c:pt idx="3">
                  <c:v>47</c:v>
                </c:pt>
                <c:pt idx="4">
                  <c:v>64</c:v>
                </c:pt>
                <c:pt idx="6">
                  <c:v>27</c:v>
                </c:pt>
                <c:pt idx="7">
                  <c:v>12</c:v>
                </c:pt>
                <c:pt idx="8">
                  <c:v>8</c:v>
                </c:pt>
                <c:pt idx="9">
                  <c:v>4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78-4CF1-95B9-BE7AA6282E9A}"/>
            </c:ext>
          </c:extLst>
        </c:ser>
        <c:ser>
          <c:idx val="1"/>
          <c:order val="1"/>
          <c:tx>
            <c:strRef>
              <c:f>Sheet1!$C$121</c:f>
              <c:strCache>
                <c:ptCount val="1"/>
                <c:pt idx="0">
                  <c:v>Moderate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Sheet1!$A$122:$A$132</c:f>
              <c:strCache>
                <c:ptCount val="11"/>
                <c:pt idx="0">
                  <c:v>Men</c:v>
                </c:pt>
                <c:pt idx="1">
                  <c:v>Republicans</c:v>
                </c:pt>
                <c:pt idx="2">
                  <c:v>Trump </c:v>
                </c:pt>
                <c:pt idx="3">
                  <c:v>Hogan </c:v>
                </c:pt>
                <c:pt idx="4">
                  <c:v>Schuh </c:v>
                </c:pt>
                <c:pt idx="6">
                  <c:v>Women</c:v>
                </c:pt>
                <c:pt idx="7">
                  <c:v>Democrats</c:v>
                </c:pt>
                <c:pt idx="8">
                  <c:v>Clinton </c:v>
                </c:pt>
                <c:pt idx="9">
                  <c:v>Jealous </c:v>
                </c:pt>
                <c:pt idx="10">
                  <c:v>Pittman </c:v>
                </c:pt>
              </c:strCache>
            </c:strRef>
          </c:cat>
          <c:val>
            <c:numRef>
              <c:f>Sheet1!$C$122:$C$132</c:f>
              <c:numCache>
                <c:formatCode>General</c:formatCode>
                <c:ptCount val="11"/>
                <c:pt idx="0">
                  <c:v>43</c:v>
                </c:pt>
                <c:pt idx="1">
                  <c:v>34</c:v>
                </c:pt>
                <c:pt idx="2">
                  <c:v>27</c:v>
                </c:pt>
                <c:pt idx="3">
                  <c:v>42</c:v>
                </c:pt>
                <c:pt idx="4">
                  <c:v>30</c:v>
                </c:pt>
                <c:pt idx="6">
                  <c:v>41</c:v>
                </c:pt>
                <c:pt idx="7">
                  <c:v>44</c:v>
                </c:pt>
                <c:pt idx="8">
                  <c:v>48</c:v>
                </c:pt>
                <c:pt idx="9">
                  <c:v>30</c:v>
                </c:pt>
                <c:pt idx="1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78-4CF1-95B9-BE7AA6282E9A}"/>
            </c:ext>
          </c:extLst>
        </c:ser>
        <c:ser>
          <c:idx val="2"/>
          <c:order val="2"/>
          <c:tx>
            <c:strRef>
              <c:f>Sheet1!$D$121</c:f>
              <c:strCache>
                <c:ptCount val="1"/>
                <c:pt idx="0">
                  <c:v>Liberal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Sheet1!$A$122:$A$132</c:f>
              <c:strCache>
                <c:ptCount val="11"/>
                <c:pt idx="0">
                  <c:v>Men</c:v>
                </c:pt>
                <c:pt idx="1">
                  <c:v>Republicans</c:v>
                </c:pt>
                <c:pt idx="2">
                  <c:v>Trump </c:v>
                </c:pt>
                <c:pt idx="3">
                  <c:v>Hogan </c:v>
                </c:pt>
                <c:pt idx="4">
                  <c:v>Schuh </c:v>
                </c:pt>
                <c:pt idx="6">
                  <c:v>Women</c:v>
                </c:pt>
                <c:pt idx="7">
                  <c:v>Democrats</c:v>
                </c:pt>
                <c:pt idx="8">
                  <c:v>Clinton </c:v>
                </c:pt>
                <c:pt idx="9">
                  <c:v>Jealous </c:v>
                </c:pt>
                <c:pt idx="10">
                  <c:v>Pittman </c:v>
                </c:pt>
              </c:strCache>
            </c:strRef>
          </c:cat>
          <c:val>
            <c:numRef>
              <c:f>Sheet1!$D$122:$D$132</c:f>
              <c:numCache>
                <c:formatCode>General</c:formatCode>
                <c:ptCount val="11"/>
                <c:pt idx="0">
                  <c:v>13</c:v>
                </c:pt>
                <c:pt idx="1">
                  <c:v>2</c:v>
                </c:pt>
                <c:pt idx="2">
                  <c:v>2</c:v>
                </c:pt>
                <c:pt idx="3">
                  <c:v>9</c:v>
                </c:pt>
                <c:pt idx="4">
                  <c:v>5</c:v>
                </c:pt>
                <c:pt idx="6">
                  <c:v>27</c:v>
                </c:pt>
                <c:pt idx="7">
                  <c:v>40</c:v>
                </c:pt>
                <c:pt idx="8">
                  <c:v>41</c:v>
                </c:pt>
                <c:pt idx="9">
                  <c:v>64</c:v>
                </c:pt>
                <c:pt idx="1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78-4CF1-95B9-BE7AA6282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9895736"/>
        <c:axId val="889897704"/>
      </c:barChart>
      <c:catAx>
        <c:axId val="889895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897704"/>
        <c:crosses val="autoZero"/>
        <c:auto val="1"/>
        <c:lblAlgn val="ctr"/>
        <c:lblOffset val="100"/>
        <c:noMultiLvlLbl val="0"/>
      </c:catAx>
      <c:valAx>
        <c:axId val="889897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895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Sheet1!$G$18</c:f>
              <c:strCache>
                <c:ptCount val="1"/>
                <c:pt idx="0">
                  <c:v>Male 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Sheet1!$F$19:$F$22</c:f>
              <c:strCache>
                <c:ptCount val="4"/>
                <c:pt idx="0">
                  <c:v>Delegates</c:v>
                </c:pt>
                <c:pt idx="1">
                  <c:v>Senators</c:v>
                </c:pt>
                <c:pt idx="2">
                  <c:v>Council</c:v>
                </c:pt>
                <c:pt idx="3">
                  <c:v>Countywide</c:v>
                </c:pt>
              </c:strCache>
            </c:strRef>
          </c:cat>
          <c:val>
            <c:numRef>
              <c:f>Sheet1!$G$19:$G$22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CC-45DF-81ED-F2E26129ED39}"/>
            </c:ext>
          </c:extLst>
        </c:ser>
        <c:ser>
          <c:idx val="1"/>
          <c:order val="1"/>
          <c:tx>
            <c:strRef>
              <c:f>Sheet1!$H$18</c:f>
              <c:strCache>
                <c:ptCount val="1"/>
                <c:pt idx="0">
                  <c:v>Female D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Sheet1!$F$19:$F$22</c:f>
              <c:strCache>
                <c:ptCount val="4"/>
                <c:pt idx="0">
                  <c:v>Delegates</c:v>
                </c:pt>
                <c:pt idx="1">
                  <c:v>Senators</c:v>
                </c:pt>
                <c:pt idx="2">
                  <c:v>Council</c:v>
                </c:pt>
                <c:pt idx="3">
                  <c:v>Countywide</c:v>
                </c:pt>
              </c:strCache>
            </c:strRef>
          </c:cat>
          <c:val>
            <c:numRef>
              <c:f>Sheet1!$H$19:$H$22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CC-45DF-81ED-F2E26129ED39}"/>
            </c:ext>
          </c:extLst>
        </c:ser>
        <c:ser>
          <c:idx val="2"/>
          <c:order val="2"/>
          <c:tx>
            <c:strRef>
              <c:f>Sheet1!$I$18</c:f>
              <c:strCache>
                <c:ptCount val="1"/>
                <c:pt idx="0">
                  <c:v>Male 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Sheet1!$F$19:$F$22</c:f>
              <c:strCache>
                <c:ptCount val="4"/>
                <c:pt idx="0">
                  <c:v>Delegates</c:v>
                </c:pt>
                <c:pt idx="1">
                  <c:v>Senators</c:v>
                </c:pt>
                <c:pt idx="2">
                  <c:v>Council</c:v>
                </c:pt>
                <c:pt idx="3">
                  <c:v>Countywide</c:v>
                </c:pt>
              </c:strCache>
            </c:strRef>
          </c:cat>
          <c:val>
            <c:numRef>
              <c:f>Sheet1!$I$19:$I$22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CC-45DF-81ED-F2E26129ED39}"/>
            </c:ext>
          </c:extLst>
        </c:ser>
        <c:ser>
          <c:idx val="3"/>
          <c:order val="3"/>
          <c:tx>
            <c:strRef>
              <c:f>Sheet1!$J$18</c:f>
              <c:strCache>
                <c:ptCount val="1"/>
                <c:pt idx="0">
                  <c:v>Female R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Sheet1!$F$19:$F$22</c:f>
              <c:strCache>
                <c:ptCount val="4"/>
                <c:pt idx="0">
                  <c:v>Delegates</c:v>
                </c:pt>
                <c:pt idx="1">
                  <c:v>Senators</c:v>
                </c:pt>
                <c:pt idx="2">
                  <c:v>Council</c:v>
                </c:pt>
                <c:pt idx="3">
                  <c:v>Countywide</c:v>
                </c:pt>
              </c:strCache>
            </c:strRef>
          </c:cat>
          <c:val>
            <c:numRef>
              <c:f>Sheet1!$J$19:$J$22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CC-45DF-81ED-F2E26129E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9290568"/>
        <c:axId val="909289912"/>
      </c:barChart>
      <c:catAx>
        <c:axId val="909290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289912"/>
        <c:crosses val="autoZero"/>
        <c:auto val="1"/>
        <c:lblAlgn val="ctr"/>
        <c:lblOffset val="100"/>
        <c:noMultiLvlLbl val="0"/>
      </c:catAx>
      <c:valAx>
        <c:axId val="909289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290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Sheet1!$M$44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Sheet1!$L$45:$L$47</c:f>
              <c:strCache>
                <c:ptCount val="3"/>
                <c:pt idx="0">
                  <c:v>Dems</c:v>
                </c:pt>
                <c:pt idx="1">
                  <c:v>Reps</c:v>
                </c:pt>
                <c:pt idx="2">
                  <c:v>Unaffil.</c:v>
                </c:pt>
              </c:strCache>
            </c:strRef>
          </c:cat>
          <c:val>
            <c:numRef>
              <c:f>Sheet1!$M$45:$M$47</c:f>
              <c:numCache>
                <c:formatCode>General</c:formatCode>
                <c:ptCount val="3"/>
                <c:pt idx="0">
                  <c:v>35</c:v>
                </c:pt>
                <c:pt idx="1">
                  <c:v>50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7C-45DF-A4BF-643CA8FDE564}"/>
            </c:ext>
          </c:extLst>
        </c:ser>
        <c:ser>
          <c:idx val="1"/>
          <c:order val="1"/>
          <c:tx>
            <c:strRef>
              <c:f>Sheet1!$N$44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Sheet1!$L$45:$L$47</c:f>
              <c:strCache>
                <c:ptCount val="3"/>
                <c:pt idx="0">
                  <c:v>Dems</c:v>
                </c:pt>
                <c:pt idx="1">
                  <c:v>Reps</c:v>
                </c:pt>
                <c:pt idx="2">
                  <c:v>Unaffil.</c:v>
                </c:pt>
              </c:strCache>
            </c:strRef>
          </c:cat>
          <c:val>
            <c:numRef>
              <c:f>Sheet1!$N$45:$N$47</c:f>
              <c:numCache>
                <c:formatCode>General</c:formatCode>
                <c:ptCount val="3"/>
                <c:pt idx="0">
                  <c:v>54</c:v>
                </c:pt>
                <c:pt idx="1">
                  <c:v>37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7C-45DF-A4BF-643CA8FDE564}"/>
            </c:ext>
          </c:extLst>
        </c:ser>
        <c:ser>
          <c:idx val="2"/>
          <c:order val="2"/>
          <c:tx>
            <c:strRef>
              <c:f>Sheet1!$O$44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7C-45DF-A4BF-643CA8FDE56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7C-45DF-A4BF-643CA8FDE5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Sheet1!$L$45:$L$47</c:f>
              <c:strCache>
                <c:ptCount val="3"/>
                <c:pt idx="0">
                  <c:v>Dems</c:v>
                </c:pt>
                <c:pt idx="1">
                  <c:v>Reps</c:v>
                </c:pt>
                <c:pt idx="2">
                  <c:v>Unaffil.</c:v>
                </c:pt>
              </c:strCache>
            </c:strRef>
          </c:cat>
          <c:val>
            <c:numRef>
              <c:f>Sheet1!$O$45:$O$47</c:f>
              <c:numCache>
                <c:formatCode>General</c:formatCode>
                <c:ptCount val="3"/>
                <c:pt idx="0">
                  <c:v>45</c:v>
                </c:pt>
                <c:pt idx="1">
                  <c:v>43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7C-45DF-A4BF-643CA8FDE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2440680"/>
        <c:axId val="322441336"/>
      </c:barChart>
      <c:catAx>
        <c:axId val="32244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441336"/>
        <c:crosses val="autoZero"/>
        <c:auto val="1"/>
        <c:lblAlgn val="ctr"/>
        <c:lblOffset val="100"/>
        <c:noMultiLvlLbl val="0"/>
      </c:catAx>
      <c:valAx>
        <c:axId val="322441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440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840623884512954E-2"/>
          <c:y val="3.0151597594596451E-2"/>
          <c:w val="0.94470854202402166"/>
          <c:h val="0.87029716150013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Sheet1!$B$138</c:f>
              <c:strCache>
                <c:ptCount val="1"/>
                <c:pt idx="0">
                  <c:v>Women-Men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Sheet1!$A$139:$A$146</c:f>
              <c:strCache>
                <c:ptCount val="8"/>
                <c:pt idx="0">
                  <c:v>Crime/drugs</c:v>
                </c:pt>
                <c:pt idx="1">
                  <c:v>Economy</c:v>
                </c:pt>
                <c:pt idx="2">
                  <c:v>Education</c:v>
                </c:pt>
                <c:pt idx="3">
                  <c:v>Environment</c:v>
                </c:pt>
                <c:pt idx="4">
                  <c:v>Growth/devel.</c:v>
                </c:pt>
                <c:pt idx="5">
                  <c:v>Healthcare</c:v>
                </c:pt>
                <c:pt idx="6">
                  <c:v>Taxes</c:v>
                </c:pt>
                <c:pt idx="7">
                  <c:v>Transportation</c:v>
                </c:pt>
              </c:strCache>
            </c:strRef>
          </c:cat>
          <c:val>
            <c:numRef>
              <c:f>Sheet1!$B$139:$B$146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1</c:v>
                </c:pt>
                <c:pt idx="4">
                  <c:v>5</c:v>
                </c:pt>
                <c:pt idx="5">
                  <c:v>0</c:v>
                </c:pt>
                <c:pt idx="6">
                  <c:v>-6</c:v>
                </c:pt>
                <c:pt idx="7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80-438A-9B60-C6A56E0B6070}"/>
            </c:ext>
          </c:extLst>
        </c:ser>
        <c:ser>
          <c:idx val="1"/>
          <c:order val="1"/>
          <c:tx>
            <c:strRef>
              <c:f>Sheet1!$C$138</c:f>
              <c:strCache>
                <c:ptCount val="1"/>
                <c:pt idx="0">
                  <c:v>Clinton-Trump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Sheet1!$A$139:$A$146</c:f>
              <c:strCache>
                <c:ptCount val="8"/>
                <c:pt idx="0">
                  <c:v>Crime/drugs</c:v>
                </c:pt>
                <c:pt idx="1">
                  <c:v>Economy</c:v>
                </c:pt>
                <c:pt idx="2">
                  <c:v>Education</c:v>
                </c:pt>
                <c:pt idx="3">
                  <c:v>Environment</c:v>
                </c:pt>
                <c:pt idx="4">
                  <c:v>Growth/devel.</c:v>
                </c:pt>
                <c:pt idx="5">
                  <c:v>Healthcare</c:v>
                </c:pt>
                <c:pt idx="6">
                  <c:v>Taxes</c:v>
                </c:pt>
                <c:pt idx="7">
                  <c:v>Transportation</c:v>
                </c:pt>
              </c:strCache>
            </c:strRef>
          </c:cat>
          <c:val>
            <c:numRef>
              <c:f>Sheet1!$C$139:$C$146</c:f>
              <c:numCache>
                <c:formatCode>General</c:formatCode>
                <c:ptCount val="8"/>
                <c:pt idx="0">
                  <c:v>-15</c:v>
                </c:pt>
                <c:pt idx="1">
                  <c:v>0</c:v>
                </c:pt>
                <c:pt idx="2">
                  <c:v>7</c:v>
                </c:pt>
                <c:pt idx="3">
                  <c:v>9</c:v>
                </c:pt>
                <c:pt idx="4">
                  <c:v>7</c:v>
                </c:pt>
                <c:pt idx="5">
                  <c:v>3</c:v>
                </c:pt>
                <c:pt idx="6">
                  <c:v>-5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80-438A-9B60-C6A56E0B6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1213760"/>
        <c:axId val="881207856"/>
      </c:barChart>
      <c:catAx>
        <c:axId val="88121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1207856"/>
        <c:crosses val="autoZero"/>
        <c:auto val="1"/>
        <c:lblAlgn val="ctr"/>
        <c:lblOffset val="100"/>
        <c:noMultiLvlLbl val="0"/>
      </c:catAx>
      <c:valAx>
        <c:axId val="88120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121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Sheet1!$J$70</c:f>
              <c:strCache>
                <c:ptCount val="1"/>
                <c:pt idx="0">
                  <c:v>Women-Men (A lot or some)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Sheet1!$I$71:$I$80</c:f>
              <c:strCache>
                <c:ptCount val="10"/>
                <c:pt idx="0">
                  <c:v>Atheists</c:v>
                </c:pt>
                <c:pt idx="1">
                  <c:v>White men</c:v>
                </c:pt>
                <c:pt idx="2">
                  <c:v>Native Americans</c:v>
                </c:pt>
                <c:pt idx="3">
                  <c:v>Criminal record</c:v>
                </c:pt>
                <c:pt idx="4">
                  <c:v>Transgendered</c:v>
                </c:pt>
                <c:pt idx="5">
                  <c:v>Hispanics</c:v>
                </c:pt>
                <c:pt idx="6">
                  <c:v>Women</c:v>
                </c:pt>
                <c:pt idx="7">
                  <c:v>Disabled</c:v>
                </c:pt>
                <c:pt idx="8">
                  <c:v>African-Americans</c:v>
                </c:pt>
                <c:pt idx="9">
                  <c:v>No college degree</c:v>
                </c:pt>
              </c:strCache>
            </c:strRef>
          </c:cat>
          <c:val>
            <c:numRef>
              <c:f>Sheet1!$J$71:$J$80</c:f>
              <c:numCache>
                <c:formatCode>General</c:formatCode>
                <c:ptCount val="10"/>
                <c:pt idx="0">
                  <c:v>-3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7</c:v>
                </c:pt>
                <c:pt idx="7">
                  <c:v>9</c:v>
                </c:pt>
                <c:pt idx="8">
                  <c:v>9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1-4103-912D-A6BBCAEB1129}"/>
            </c:ext>
          </c:extLst>
        </c:ser>
        <c:ser>
          <c:idx val="1"/>
          <c:order val="1"/>
          <c:tx>
            <c:strRef>
              <c:f>Sheet1!$K$70</c:f>
              <c:strCache>
                <c:ptCount val="1"/>
                <c:pt idx="0">
                  <c:v>Clint-Trump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Sheet1!$I$71:$I$80</c:f>
              <c:strCache>
                <c:ptCount val="10"/>
                <c:pt idx="0">
                  <c:v>Atheists</c:v>
                </c:pt>
                <c:pt idx="1">
                  <c:v>White men</c:v>
                </c:pt>
                <c:pt idx="2">
                  <c:v>Native Americans</c:v>
                </c:pt>
                <c:pt idx="3">
                  <c:v>Criminal record</c:v>
                </c:pt>
                <c:pt idx="4">
                  <c:v>Transgendered</c:v>
                </c:pt>
                <c:pt idx="5">
                  <c:v>Hispanics</c:v>
                </c:pt>
                <c:pt idx="6">
                  <c:v>Women</c:v>
                </c:pt>
                <c:pt idx="7">
                  <c:v>Disabled</c:v>
                </c:pt>
                <c:pt idx="8">
                  <c:v>African-Americans</c:v>
                </c:pt>
                <c:pt idx="9">
                  <c:v>No college degree</c:v>
                </c:pt>
              </c:strCache>
            </c:strRef>
          </c:cat>
          <c:val>
            <c:numRef>
              <c:f>Sheet1!$K$71:$K$80</c:f>
              <c:numCache>
                <c:formatCode>General</c:formatCode>
                <c:ptCount val="10"/>
                <c:pt idx="0">
                  <c:v>14</c:v>
                </c:pt>
                <c:pt idx="1">
                  <c:v>-36</c:v>
                </c:pt>
                <c:pt idx="2">
                  <c:v>33</c:v>
                </c:pt>
                <c:pt idx="3">
                  <c:v>12</c:v>
                </c:pt>
                <c:pt idx="4">
                  <c:v>21</c:v>
                </c:pt>
                <c:pt idx="5">
                  <c:v>28</c:v>
                </c:pt>
                <c:pt idx="6">
                  <c:v>40</c:v>
                </c:pt>
                <c:pt idx="7">
                  <c:v>23</c:v>
                </c:pt>
                <c:pt idx="8">
                  <c:v>34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D1-4103-912D-A6BBCAEB1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8531872"/>
        <c:axId val="878534168"/>
      </c:barChart>
      <c:catAx>
        <c:axId val="87853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534168"/>
        <c:crosses val="autoZero"/>
        <c:auto val="1"/>
        <c:lblAlgn val="ctr"/>
        <c:lblOffset val="100"/>
        <c:noMultiLvlLbl val="0"/>
      </c:catAx>
      <c:valAx>
        <c:axId val="878534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53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Women's Issues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Sheet1!$J$95</c:f>
              <c:strCache>
                <c:ptCount val="1"/>
                <c:pt idx="0">
                  <c:v>Women-Men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Sheet1!$I$96:$I$97</c:f>
              <c:strCache>
                <c:ptCount val="2"/>
                <c:pt idx="0">
                  <c:v>Worry Great Deal Women Get Ahead</c:v>
                </c:pt>
                <c:pt idx="1">
                  <c:v>County Council Resolution on Abortion - Oppose</c:v>
                </c:pt>
              </c:strCache>
            </c:strRef>
          </c:cat>
          <c:val>
            <c:numRef>
              <c:f>Sheet1!$J$96:$J$97</c:f>
              <c:numCache>
                <c:formatCode>General</c:formatCode>
                <c:ptCount val="2"/>
                <c:pt idx="0">
                  <c:v>14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D-4B17-A6B9-1B225D3B1460}"/>
            </c:ext>
          </c:extLst>
        </c:ser>
        <c:ser>
          <c:idx val="1"/>
          <c:order val="1"/>
          <c:tx>
            <c:strRef>
              <c:f>Sheet1!$K$95</c:f>
              <c:strCache>
                <c:ptCount val="1"/>
                <c:pt idx="0">
                  <c:v>Clinton-Trump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Sheet1!$I$96:$I$97</c:f>
              <c:strCache>
                <c:ptCount val="2"/>
                <c:pt idx="0">
                  <c:v>Worry Great Deal Women Get Ahead</c:v>
                </c:pt>
                <c:pt idx="1">
                  <c:v>County Council Resolution on Abortion - Oppose</c:v>
                </c:pt>
              </c:strCache>
            </c:strRef>
          </c:cat>
          <c:val>
            <c:numRef>
              <c:f>Sheet1!$K$96:$K$97</c:f>
              <c:numCache>
                <c:formatCode>General</c:formatCode>
                <c:ptCount val="2"/>
                <c:pt idx="0">
                  <c:v>24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8D-4B17-A6B9-1B225D3B1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5469496"/>
        <c:axId val="915467856"/>
      </c:barChart>
      <c:catAx>
        <c:axId val="91546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467856"/>
        <c:crosses val="autoZero"/>
        <c:auto val="1"/>
        <c:lblAlgn val="ctr"/>
        <c:lblOffset val="100"/>
        <c:noMultiLvlLbl val="0"/>
      </c:catAx>
      <c:valAx>
        <c:axId val="91546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46949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Sheet1!$J$82</c:f>
              <c:strCache>
                <c:ptCount val="1"/>
                <c:pt idx="0">
                  <c:v>Women-Men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Sheet1!$I$83:$I$92</c:f>
              <c:strCache>
                <c:ptCount val="9"/>
                <c:pt idx="0">
                  <c:v>Race/ethnicity</c:v>
                </c:pt>
                <c:pt idx="1">
                  <c:v>Religion</c:v>
                </c:pt>
                <c:pt idx="2">
                  <c:v>Party</c:v>
                </c:pt>
                <c:pt idx="3">
                  <c:v>America - Openness to others</c:v>
                </c:pt>
                <c:pt idx="4">
                  <c:v>AA County - Better with more people diff. race/ethnicity </c:v>
                </c:pt>
                <c:pt idx="5">
                  <c:v>DACA - Reverse Oppose</c:v>
                </c:pt>
                <c:pt idx="6">
                  <c:v>Worry about Ill. Immig Little</c:v>
                </c:pt>
                <c:pt idx="7">
                  <c:v>Strong Effort Deport - Oppose</c:v>
                </c:pt>
                <c:pt idx="8">
                  <c:v>Build Wall on Border Oppose</c:v>
                </c:pt>
              </c:strCache>
            </c:strRef>
          </c:cat>
          <c:val>
            <c:numRef>
              <c:f>Sheet1!$J$83:$J$92</c:f>
              <c:numCache>
                <c:formatCode>General</c:formatCode>
                <c:ptCount val="10"/>
                <c:pt idx="0">
                  <c:v>14</c:v>
                </c:pt>
                <c:pt idx="1">
                  <c:v>12</c:v>
                </c:pt>
                <c:pt idx="2">
                  <c:v>7</c:v>
                </c:pt>
                <c:pt idx="3">
                  <c:v>8</c:v>
                </c:pt>
                <c:pt idx="4">
                  <c:v>2</c:v>
                </c:pt>
                <c:pt idx="5">
                  <c:v>11</c:v>
                </c:pt>
                <c:pt idx="6">
                  <c:v>1</c:v>
                </c:pt>
                <c:pt idx="7">
                  <c:v>12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D-40A4-868E-2025DD81DBDC}"/>
            </c:ext>
          </c:extLst>
        </c:ser>
        <c:ser>
          <c:idx val="1"/>
          <c:order val="1"/>
          <c:tx>
            <c:strRef>
              <c:f>Sheet1!$K$82</c:f>
              <c:strCache>
                <c:ptCount val="1"/>
                <c:pt idx="0">
                  <c:v>Clinton-Trump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Sheet1!$I$83:$I$92</c:f>
              <c:strCache>
                <c:ptCount val="9"/>
                <c:pt idx="0">
                  <c:v>Race/ethnicity</c:v>
                </c:pt>
                <c:pt idx="1">
                  <c:v>Religion</c:v>
                </c:pt>
                <c:pt idx="2">
                  <c:v>Party</c:v>
                </c:pt>
                <c:pt idx="3">
                  <c:v>America - Openness to others</c:v>
                </c:pt>
                <c:pt idx="4">
                  <c:v>AA County - Better with more people diff. race/ethnicity </c:v>
                </c:pt>
                <c:pt idx="5">
                  <c:v>DACA - Reverse Oppose</c:v>
                </c:pt>
                <c:pt idx="6">
                  <c:v>Worry about Ill. Immig Little</c:v>
                </c:pt>
                <c:pt idx="7">
                  <c:v>Strong Effort Deport - Oppose</c:v>
                </c:pt>
                <c:pt idx="8">
                  <c:v>Build Wall on Border Oppose</c:v>
                </c:pt>
              </c:strCache>
            </c:strRef>
          </c:cat>
          <c:val>
            <c:numRef>
              <c:f>Sheet1!$K$83:$K$92</c:f>
              <c:numCache>
                <c:formatCode>General</c:formatCode>
                <c:ptCount val="10"/>
                <c:pt idx="0">
                  <c:v>19</c:v>
                </c:pt>
                <c:pt idx="1">
                  <c:v>12</c:v>
                </c:pt>
                <c:pt idx="2">
                  <c:v>6</c:v>
                </c:pt>
                <c:pt idx="3">
                  <c:v>46</c:v>
                </c:pt>
                <c:pt idx="4">
                  <c:v>44</c:v>
                </c:pt>
                <c:pt idx="5">
                  <c:v>41</c:v>
                </c:pt>
                <c:pt idx="6">
                  <c:v>52</c:v>
                </c:pt>
                <c:pt idx="7">
                  <c:v>60</c:v>
                </c:pt>
                <c:pt idx="8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BD-40A4-868E-2025DD81D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7655720"/>
        <c:axId val="937648176"/>
      </c:barChart>
      <c:catAx>
        <c:axId val="93765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648176"/>
        <c:crosses val="autoZero"/>
        <c:auto val="1"/>
        <c:lblAlgn val="ctr"/>
        <c:lblOffset val="100"/>
        <c:noMultiLvlLbl val="0"/>
      </c:catAx>
      <c:valAx>
        <c:axId val="93764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655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Sheet1!$J$101</c:f>
              <c:strCache>
                <c:ptCount val="1"/>
                <c:pt idx="0">
                  <c:v>Women-Men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Sheet1!$I$102:$I$107</c:f>
              <c:strCache>
                <c:ptCount val="6"/>
                <c:pt idx="0">
                  <c:v>County Improve Envir. Not</c:v>
                </c:pt>
                <c:pt idx="1">
                  <c:v>EPA Coal for Electricity Oppose</c:v>
                </c:pt>
                <c:pt idx="2">
                  <c:v>Fracking Ban MD Oppose</c:v>
                </c:pt>
                <c:pt idx="3">
                  <c:v>Worry about Climate Ch</c:v>
                </c:pt>
                <c:pt idx="4">
                  <c:v>Reduce EPA Grants - Bay Oppose</c:v>
                </c:pt>
                <c:pt idx="5">
                  <c:v>Reduce Fed Efforts vs CC Oppose</c:v>
                </c:pt>
              </c:strCache>
            </c:strRef>
          </c:cat>
          <c:val>
            <c:numRef>
              <c:f>Sheet1!$J$102:$J$107</c:f>
              <c:numCache>
                <c:formatCode>General</c:formatCode>
                <c:ptCount val="6"/>
                <c:pt idx="0">
                  <c:v>-8</c:v>
                </c:pt>
                <c:pt idx="1">
                  <c:v>5</c:v>
                </c:pt>
                <c:pt idx="2">
                  <c:v>10</c:v>
                </c:pt>
                <c:pt idx="3">
                  <c:v>5</c:v>
                </c:pt>
                <c:pt idx="4">
                  <c:v>11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3-4BC7-8D22-2AC0294EDE71}"/>
            </c:ext>
          </c:extLst>
        </c:ser>
        <c:ser>
          <c:idx val="1"/>
          <c:order val="1"/>
          <c:tx>
            <c:strRef>
              <c:f>Sheet1!$K$101</c:f>
              <c:strCache>
                <c:ptCount val="1"/>
                <c:pt idx="0">
                  <c:v>Clinton-Trump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Sheet1!$I$102:$I$107</c:f>
              <c:strCache>
                <c:ptCount val="6"/>
                <c:pt idx="0">
                  <c:v>County Improve Envir. Not</c:v>
                </c:pt>
                <c:pt idx="1">
                  <c:v>EPA Coal for Electricity Oppose</c:v>
                </c:pt>
                <c:pt idx="2">
                  <c:v>Fracking Ban MD Oppose</c:v>
                </c:pt>
                <c:pt idx="3">
                  <c:v>Worry about Climate Ch</c:v>
                </c:pt>
                <c:pt idx="4">
                  <c:v>Reduce EPA Grants - Bay Oppose</c:v>
                </c:pt>
                <c:pt idx="5">
                  <c:v>Reduce Fed Efforts vs CC Oppose</c:v>
                </c:pt>
              </c:strCache>
            </c:strRef>
          </c:cat>
          <c:val>
            <c:numRef>
              <c:f>Sheet1!$K$102:$K$107</c:f>
              <c:numCache>
                <c:formatCode>General</c:formatCode>
                <c:ptCount val="6"/>
                <c:pt idx="0">
                  <c:v>-16</c:v>
                </c:pt>
                <c:pt idx="1">
                  <c:v>68</c:v>
                </c:pt>
                <c:pt idx="2">
                  <c:v>41</c:v>
                </c:pt>
                <c:pt idx="3">
                  <c:v>57</c:v>
                </c:pt>
                <c:pt idx="4">
                  <c:v>52</c:v>
                </c:pt>
                <c:pt idx="5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F3-4BC7-8D22-2AC0294ED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7650144"/>
        <c:axId val="937651128"/>
      </c:barChart>
      <c:catAx>
        <c:axId val="93765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651128"/>
        <c:crosses val="autoZero"/>
        <c:auto val="1"/>
        <c:lblAlgn val="ctr"/>
        <c:lblOffset val="100"/>
        <c:noMultiLvlLbl val="0"/>
      </c:catAx>
      <c:valAx>
        <c:axId val="937651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65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369898056221236"/>
          <c:y val="0.91420601675209223"/>
          <c:w val="0.3526019437787668"/>
          <c:h val="7.308572033536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93023180664788E-2"/>
          <c:y val="1.2107280034396116E-2"/>
          <c:w val="0.9199069768193352"/>
          <c:h val="0.90944739641046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Sheet1!$J$110</c:f>
              <c:strCache>
                <c:ptCount val="1"/>
                <c:pt idx="0">
                  <c:v>Women-Men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Sheet1!$I$111:$I$123</c:f>
              <c:strCache>
                <c:ptCount val="13"/>
                <c:pt idx="0">
                  <c:v>Metal detectors agree</c:v>
                </c:pt>
                <c:pt idx="1">
                  <c:v>Armed police in schs. Agree</c:v>
                </c:pt>
                <c:pt idx="2">
                  <c:v>Mand. Min. sentence gun</c:v>
                </c:pt>
                <c:pt idx="3">
                  <c:v>Crime in Neighborhood - Worry</c:v>
                </c:pt>
                <c:pt idx="4">
                  <c:v>Mand. Backgrd checks</c:v>
                </c:pt>
                <c:pt idx="5">
                  <c:v>Fear mass shooting sch</c:v>
                </c:pt>
                <c:pt idx="6">
                  <c:v>Proficiency test for purchase</c:v>
                </c:pt>
                <c:pt idx="7">
                  <c:v>Ban assault weapons</c:v>
                </c:pt>
                <c:pt idx="8">
                  <c:v>Ban high cap magazines</c:v>
                </c:pt>
                <c:pt idx="9">
                  <c:v>Oppose arming teachers</c:v>
                </c:pt>
                <c:pt idx="10">
                  <c:v>More gun control Congress</c:v>
                </c:pt>
                <c:pt idx="11">
                  <c:v>Teacher salaries higher</c:v>
                </c:pt>
                <c:pt idx="12">
                  <c:v>Casino lockbox</c:v>
                </c:pt>
              </c:strCache>
            </c:strRef>
          </c:cat>
          <c:val>
            <c:numRef>
              <c:f>Sheet1!$J$111:$J$123</c:f>
              <c:numCache>
                <c:formatCode>General</c:formatCode>
                <c:ptCount val="13"/>
                <c:pt idx="0">
                  <c:v>3</c:v>
                </c:pt>
                <c:pt idx="1">
                  <c:v>-3</c:v>
                </c:pt>
                <c:pt idx="2">
                  <c:v>-4</c:v>
                </c:pt>
                <c:pt idx="3">
                  <c:v>12</c:v>
                </c:pt>
                <c:pt idx="4">
                  <c:v>5</c:v>
                </c:pt>
                <c:pt idx="5">
                  <c:v>20</c:v>
                </c:pt>
                <c:pt idx="6">
                  <c:v>9</c:v>
                </c:pt>
                <c:pt idx="7">
                  <c:v>26</c:v>
                </c:pt>
                <c:pt idx="8">
                  <c:v>19</c:v>
                </c:pt>
                <c:pt idx="9">
                  <c:v>14</c:v>
                </c:pt>
                <c:pt idx="10">
                  <c:v>18</c:v>
                </c:pt>
                <c:pt idx="11">
                  <c:v>5</c:v>
                </c:pt>
                <c:pt idx="12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2-4D4D-9A67-7F8793007862}"/>
            </c:ext>
          </c:extLst>
        </c:ser>
        <c:ser>
          <c:idx val="1"/>
          <c:order val="1"/>
          <c:tx>
            <c:strRef>
              <c:f>Sheet1!$K$110</c:f>
              <c:strCache>
                <c:ptCount val="1"/>
                <c:pt idx="0">
                  <c:v>Clinton-Trump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Sheet1!$I$111:$I$123</c:f>
              <c:strCache>
                <c:ptCount val="13"/>
                <c:pt idx="0">
                  <c:v>Metal detectors agree</c:v>
                </c:pt>
                <c:pt idx="1">
                  <c:v>Armed police in schs. Agree</c:v>
                </c:pt>
                <c:pt idx="2">
                  <c:v>Mand. Min. sentence gun</c:v>
                </c:pt>
                <c:pt idx="3">
                  <c:v>Crime in Neighborhood - Worry</c:v>
                </c:pt>
                <c:pt idx="4">
                  <c:v>Mand. Backgrd checks</c:v>
                </c:pt>
                <c:pt idx="5">
                  <c:v>Fear mass shooting sch</c:v>
                </c:pt>
                <c:pt idx="6">
                  <c:v>Proficiency test for purchase</c:v>
                </c:pt>
                <c:pt idx="7">
                  <c:v>Ban assault weapons</c:v>
                </c:pt>
                <c:pt idx="8">
                  <c:v>Ban high cap magazines</c:v>
                </c:pt>
                <c:pt idx="9">
                  <c:v>Oppose arming teachers</c:v>
                </c:pt>
                <c:pt idx="10">
                  <c:v>More gun control Congress</c:v>
                </c:pt>
                <c:pt idx="11">
                  <c:v>Teacher salaries higher</c:v>
                </c:pt>
                <c:pt idx="12">
                  <c:v>Casino lockbox</c:v>
                </c:pt>
              </c:strCache>
            </c:strRef>
          </c:cat>
          <c:val>
            <c:numRef>
              <c:f>Sheet1!$K$111:$K$123</c:f>
              <c:numCache>
                <c:formatCode>General</c:formatCode>
                <c:ptCount val="13"/>
                <c:pt idx="0">
                  <c:v>-19</c:v>
                </c:pt>
                <c:pt idx="1">
                  <c:v>-19</c:v>
                </c:pt>
                <c:pt idx="2">
                  <c:v>-20</c:v>
                </c:pt>
                <c:pt idx="3">
                  <c:v>6</c:v>
                </c:pt>
                <c:pt idx="4">
                  <c:v>5</c:v>
                </c:pt>
                <c:pt idx="5">
                  <c:v>27</c:v>
                </c:pt>
                <c:pt idx="6">
                  <c:v>20</c:v>
                </c:pt>
                <c:pt idx="7">
                  <c:v>44</c:v>
                </c:pt>
                <c:pt idx="8">
                  <c:v>43</c:v>
                </c:pt>
                <c:pt idx="9">
                  <c:v>53</c:v>
                </c:pt>
                <c:pt idx="10">
                  <c:v>61</c:v>
                </c:pt>
                <c:pt idx="11">
                  <c:v>31</c:v>
                </c:pt>
                <c:pt idx="1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12-4D4D-9A67-7F8793007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8277368"/>
        <c:axId val="468273432"/>
      </c:barChart>
      <c:catAx>
        <c:axId val="46827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273432"/>
        <c:crosses val="autoZero"/>
        <c:auto val="1"/>
        <c:lblAlgn val="ctr"/>
        <c:lblOffset val="100"/>
        <c:noMultiLvlLbl val="0"/>
      </c:catAx>
      <c:valAx>
        <c:axId val="468273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277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0.42941</cdr:x>
      <cdr:y>0.14502</cdr:y>
    </cdr:from>
    <cdr:to>
      <cdr:x>0.59928</cdr:x>
      <cdr:y>0.92108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450305E3-3B9B-45DF-BCDD-45697535DB61}"/>
            </a:ext>
          </a:extLst>
        </cdr:cNvPr>
        <cdr:cNvSpPr/>
      </cdr:nvSpPr>
      <cdr:spPr>
        <a:xfrm xmlns:a="http://schemas.openxmlformats.org/drawingml/2006/main">
          <a:off x="4515537" y="820560"/>
          <a:ext cx="1786270" cy="439124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alpha val="0"/>
          </a:schemeClr>
        </a:solidFill>
        <a:ln xmlns:a="http://schemas.openxmlformats.org/drawingml/2006/main" w="3492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0.25603</cdr:x>
      <cdr:y>0.05954</cdr:y>
    </cdr:from>
    <cdr:to>
      <cdr:x>0.39054</cdr:x>
      <cdr:y>0.26899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A92713F-5CC9-492E-AC62-21C0968882ED}"/>
            </a:ext>
          </a:extLst>
        </cdr:cNvPr>
        <cdr:cNvSpPr txBox="1"/>
      </cdr:nvSpPr>
      <cdr:spPr>
        <a:xfrm xmlns:a="http://schemas.openxmlformats.org/drawingml/2006/main">
          <a:off x="2692309" y="337403"/>
          <a:ext cx="1414453" cy="1186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Hogan breaks mold of Republican overreliance on conservatives</a:t>
          </a:r>
        </a:p>
      </cdr:txBody>
    </cdr:sp>
  </cdr:relSizeAnchor>
  <cdr:relSizeAnchor xmlns:cdr="http://schemas.openxmlformats.org/drawingml/2006/chartDrawing">
    <cdr:from>
      <cdr:x>0.5</cdr:x>
      <cdr:y>0.07661</cdr:y>
    </cdr:from>
    <cdr:to>
      <cdr:x>0.66853</cdr:x>
      <cdr:y>0.23584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1D544D8-D9C8-4F86-80F3-B381A713A7F4}"/>
            </a:ext>
          </a:extLst>
        </cdr:cNvPr>
        <cdr:cNvSpPr txBox="1"/>
      </cdr:nvSpPr>
      <cdr:spPr>
        <a:xfrm xmlns:a="http://schemas.openxmlformats.org/drawingml/2006/main">
          <a:off x="5257800" y="434156"/>
          <a:ext cx="1772194" cy="902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Women twice as liberal as men, but less liberal than Dems and their candidates </a:t>
          </a:r>
        </a:p>
      </cdr:txBody>
    </cdr:sp>
  </cdr:relSizeAnchor>
  <cdr:relSizeAnchor xmlns:cdr="http://schemas.openxmlformats.org/drawingml/2006/chartDrawing">
    <cdr:from>
      <cdr:x>0.76004</cdr:x>
      <cdr:y>0.02084</cdr:y>
    </cdr:from>
    <cdr:to>
      <cdr:x>0.92857</cdr:x>
      <cdr:y>0.13155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EBD769E-A0B3-44E4-90FE-96610F996D06}"/>
            </a:ext>
          </a:extLst>
        </cdr:cNvPr>
        <cdr:cNvSpPr txBox="1"/>
      </cdr:nvSpPr>
      <cdr:spPr>
        <a:xfrm xmlns:a="http://schemas.openxmlformats.org/drawingml/2006/main">
          <a:off x="6585674" y="131180"/>
          <a:ext cx="1460337" cy="696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Pittman nearly reproduces</a:t>
          </a:r>
          <a:r>
            <a:rPr lang="en-US" sz="1400" b="1" baseline="0" dirty="0"/>
            <a:t> Clinton coalition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0.79128</cdr:x>
      <cdr:y>0.13921</cdr:y>
    </cdr:from>
    <cdr:to>
      <cdr:x>0.81262</cdr:x>
      <cdr:y>0.36526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7B3037CF-F48E-4313-B70E-8DD80AC39E24}"/>
            </a:ext>
          </a:extLst>
        </cdr:cNvPr>
        <cdr:cNvCxnSpPr/>
      </cdr:nvCxnSpPr>
      <cdr:spPr>
        <a:xfrm xmlns:a="http://schemas.openxmlformats.org/drawingml/2006/main" flipH="1">
          <a:off x="6856392" y="876139"/>
          <a:ext cx="184875" cy="142272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0.91495</cdr:x>
      <cdr:y>0.0847</cdr:y>
    </cdr:from>
    <cdr:to>
      <cdr:x>0.95547</cdr:x>
      <cdr:y>0.34994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6775BFCD-9573-4733-BCA5-1546C8655D50}"/>
            </a:ext>
          </a:extLst>
        </cdr:cNvPr>
        <cdr:cNvCxnSpPr/>
      </cdr:nvCxnSpPr>
      <cdr:spPr>
        <a:xfrm xmlns:a="http://schemas.openxmlformats.org/drawingml/2006/main">
          <a:off x="7928015" y="533078"/>
          <a:ext cx="351099" cy="166932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0.3423</cdr:x>
      <cdr:y>0.26829</cdr:y>
    </cdr:from>
    <cdr:to>
      <cdr:x>0.3423</cdr:x>
      <cdr:y>0.35888</cdr:y>
    </cdr:to>
    <cdr:cxnSp macro="">
      <cdr:nvCxnSpPr>
        <cdr:cNvPr id="11" name="Straight Arrow Connector 10">
          <a:extLst xmlns:a="http://schemas.openxmlformats.org/drawingml/2006/main">
            <a:ext uri="{FF2B5EF4-FFF2-40B4-BE49-F238E27FC236}">
              <a16:creationId xmlns:a16="http://schemas.microsoft.com/office/drawing/2014/main" id="{F5EB6097-2331-4CBD-8DDB-E6916773B6F3}"/>
            </a:ext>
          </a:extLst>
        </cdr:cNvPr>
        <cdr:cNvCxnSpPr/>
      </cdr:nvCxnSpPr>
      <cdr:spPr>
        <a:xfrm xmlns:a="http://schemas.openxmlformats.org/drawingml/2006/main">
          <a:off x="3599490" y="1520455"/>
          <a:ext cx="0" cy="51337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0.57246</cdr:x>
      <cdr:y>0.29456</cdr:y>
    </cdr:from>
    <cdr:to>
      <cdr:x>0.58272</cdr:x>
      <cdr:y>0.3791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31F3972D-BDE2-4E1C-9015-28846E5994C3}"/>
            </a:ext>
          </a:extLst>
        </cdr:cNvPr>
        <cdr:cNvCxnSpPr/>
      </cdr:nvCxnSpPr>
      <cdr:spPr>
        <a:xfrm xmlns:a="http://schemas.openxmlformats.org/drawingml/2006/main">
          <a:off x="6019800" y="1669311"/>
          <a:ext cx="107876" cy="47911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0.12049</cdr:x>
      <cdr:y>0.06519</cdr:y>
    </cdr:from>
    <cdr:to>
      <cdr:x>0.13768</cdr:x>
      <cdr:y>0.26471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1AB6CA31-D679-45B2-938E-AE37C59A978B}"/>
            </a:ext>
          </a:extLst>
        </cdr:cNvPr>
        <cdr:cNvCxnSpPr/>
      </cdr:nvCxnSpPr>
      <cdr:spPr>
        <a:xfrm xmlns:a="http://schemas.openxmlformats.org/drawingml/2006/main" flipH="1">
          <a:off x="1267047" y="340276"/>
          <a:ext cx="180753" cy="104149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0.56314</cdr:x>
      <cdr:y>0.23617</cdr:y>
    </cdr:from>
    <cdr:to>
      <cdr:x>0.58763</cdr:x>
      <cdr:y>0.3561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5002C93F-AF3A-40F0-8072-C258557D2675}"/>
            </a:ext>
          </a:extLst>
        </cdr:cNvPr>
        <cdr:cNvCxnSpPr/>
      </cdr:nvCxnSpPr>
      <cdr:spPr>
        <a:xfrm xmlns:a="http://schemas.openxmlformats.org/drawingml/2006/main">
          <a:off x="5921744" y="1181459"/>
          <a:ext cx="257544" cy="59993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0.55948</cdr:x>
      <cdr:y>0.06965</cdr:y>
    </cdr:from>
    <cdr:to>
      <cdr:x>1</cdr:x>
      <cdr:y>0.1899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BE45835-FF6F-453A-9E08-817D248B158D}"/>
            </a:ext>
          </a:extLst>
        </cdr:cNvPr>
        <cdr:cNvSpPr txBox="1"/>
      </cdr:nvSpPr>
      <cdr:spPr>
        <a:xfrm xmlns:a="http://schemas.openxmlformats.org/drawingml/2006/main">
          <a:off x="4116572" y="375673"/>
          <a:ext cx="3241272" cy="648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Men and women by party including unaffiliated leaners. </a:t>
          </a:r>
          <a:endParaRPr lang="en-US" sz="11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0.09487</cdr:x>
      <cdr:y>0</cdr:y>
    </cdr:from>
    <cdr:to>
      <cdr:x>0.92696</cdr:x>
      <cdr:y>0.14176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CDDB21C-7FF8-48AE-9FAD-D5DD1344C3EA}"/>
            </a:ext>
          </a:extLst>
        </cdr:cNvPr>
        <cdr:cNvSpPr txBox="1"/>
      </cdr:nvSpPr>
      <cdr:spPr>
        <a:xfrm xmlns:a="http://schemas.openxmlformats.org/drawingml/2006/main">
          <a:off x="997650" y="0"/>
          <a:ext cx="8749925" cy="765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Women similar to Clinton voters</a:t>
          </a:r>
          <a:r>
            <a:rPr lang="en-US" sz="1800" b="1" baseline="0" dirty="0"/>
            <a:t> on education, growth, taxes and the economy. </a:t>
          </a:r>
        </a:p>
        <a:p xmlns:a="http://schemas.openxmlformats.org/drawingml/2006/main">
          <a:r>
            <a:rPr lang="en-US" sz="1800" b="1" baseline="0" dirty="0"/>
            <a:t>Different on crime/drugs, environment and transportation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0.03247</cdr:x>
      <cdr:y>0.34227</cdr:y>
    </cdr:from>
    <cdr:to>
      <cdr:x>0.15492</cdr:x>
      <cdr:y>0.86207</cdr:y>
    </cdr:to>
    <cdr:sp macro="" textlink="">
      <cdr:nvSpPr>
        <cdr:cNvPr id="3" name="Rectangle: Rounded Corners 2">
          <a:extLst xmlns:a="http://schemas.openxmlformats.org/drawingml/2006/main">
            <a:ext uri="{FF2B5EF4-FFF2-40B4-BE49-F238E27FC236}">
              <a16:creationId xmlns:a16="http://schemas.microsoft.com/office/drawing/2014/main" id="{41E511CA-2E90-4B8A-9574-8BC6197B7FEA}"/>
            </a:ext>
          </a:extLst>
        </cdr:cNvPr>
        <cdr:cNvSpPr/>
      </cdr:nvSpPr>
      <cdr:spPr>
        <a:xfrm xmlns:a="http://schemas.openxmlformats.org/drawingml/2006/main">
          <a:off x="281329" y="2154177"/>
          <a:ext cx="1061013" cy="327145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alpha val="7000"/>
          </a:schemeClr>
        </a:solidFill>
        <a:ln xmlns:a="http://schemas.openxmlformats.org/drawingml/2006/main">
          <a:solidFill>
            <a:schemeClr val="accent1">
              <a:shade val="50000"/>
              <a:alpha val="59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0.17625</cdr:x>
      <cdr:y>0.659</cdr:y>
    </cdr:from>
    <cdr:to>
      <cdr:x>0.69017</cdr:x>
      <cdr:y>0.84055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E3B3EA1-7741-4905-8F92-61457911E4C1}"/>
            </a:ext>
          </a:extLst>
        </cdr:cNvPr>
        <cdr:cNvSpPr txBox="1"/>
      </cdr:nvSpPr>
      <cdr:spPr>
        <a:xfrm xmlns:a="http://schemas.openxmlformats.org/drawingml/2006/main">
          <a:off x="1853375" y="3559481"/>
          <a:ext cx="5404177" cy="980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Men and women identical on crime/drugs.</a:t>
          </a:r>
          <a:r>
            <a:rPr lang="en-US" sz="1800" b="1" baseline="0" dirty="0"/>
            <a:t> Clinton voters much less likely to identify as most important problem.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0.1579</cdr:x>
      <cdr:y>0.6122</cdr:y>
    </cdr:from>
    <cdr:to>
      <cdr:x>0.23748</cdr:x>
      <cdr:y>0.659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35D53980-94BA-4137-8BF9-74F6E92FA7E4}"/>
            </a:ext>
          </a:extLst>
        </cdr:cNvPr>
        <cdr:cNvCxnSpPr/>
      </cdr:nvCxnSpPr>
      <cdr:spPr>
        <a:xfrm xmlns:a="http://schemas.openxmlformats.org/drawingml/2006/main" flipH="1" flipV="1">
          <a:off x="1660451" y="3306726"/>
          <a:ext cx="836795" cy="2527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0.41373</cdr:x>
      <cdr:y>0.11722</cdr:y>
    </cdr:from>
    <cdr:to>
      <cdr:x>0.50122</cdr:x>
      <cdr:y>0.42125</cdr:y>
    </cdr:to>
    <cdr:sp macro="" textlink="">
      <cdr:nvSpPr>
        <cdr:cNvPr id="7" name="Rectangle: Rounded Corners 6">
          <a:extLst xmlns:a="http://schemas.openxmlformats.org/drawingml/2006/main">
            <a:ext uri="{FF2B5EF4-FFF2-40B4-BE49-F238E27FC236}">
              <a16:creationId xmlns:a16="http://schemas.microsoft.com/office/drawing/2014/main" id="{C3360FD1-4F0E-4197-9AE6-00D129829908}"/>
            </a:ext>
          </a:extLst>
        </cdr:cNvPr>
        <cdr:cNvSpPr/>
      </cdr:nvSpPr>
      <cdr:spPr>
        <a:xfrm xmlns:a="http://schemas.openxmlformats.org/drawingml/2006/main">
          <a:off x="4350619" y="680483"/>
          <a:ext cx="920010" cy="1765005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alpha val="7000"/>
          </a:schemeClr>
        </a:solidFill>
        <a:ln xmlns:a="http://schemas.openxmlformats.org/drawingml/2006/main">
          <a:solidFill>
            <a:schemeClr val="accent1">
              <a:shade val="50000"/>
              <a:alpha val="59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0.86672</cdr:x>
      <cdr:y>0.34779</cdr:y>
    </cdr:from>
    <cdr:to>
      <cdr:x>0.95421</cdr:x>
      <cdr:y>0.64409</cdr:y>
    </cdr:to>
    <cdr:sp macro="" textlink="">
      <cdr:nvSpPr>
        <cdr:cNvPr id="8" name="Rectangle: Rounded Corners 7">
          <a:extLst xmlns:a="http://schemas.openxmlformats.org/drawingml/2006/main">
            <a:ext uri="{FF2B5EF4-FFF2-40B4-BE49-F238E27FC236}">
              <a16:creationId xmlns:a16="http://schemas.microsoft.com/office/drawing/2014/main" id="{505B6329-2AFA-499D-B33B-5194210A62E4}"/>
            </a:ext>
          </a:extLst>
        </cdr:cNvPr>
        <cdr:cNvSpPr/>
      </cdr:nvSpPr>
      <cdr:spPr>
        <a:xfrm xmlns:a="http://schemas.openxmlformats.org/drawingml/2006/main">
          <a:off x="7510040" y="2188902"/>
          <a:ext cx="758141" cy="186481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alpha val="7000"/>
          </a:schemeClr>
        </a:solidFill>
        <a:ln xmlns:a="http://schemas.openxmlformats.org/drawingml/2006/main">
          <a:solidFill>
            <a:schemeClr val="accent1">
              <a:shade val="50000"/>
              <a:alpha val="59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0.38541</cdr:x>
      <cdr:y>0.11538</cdr:y>
    </cdr:from>
    <cdr:to>
      <cdr:x>0.40816</cdr:x>
      <cdr:y>0.21073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7DC207F8-9104-4BCF-A648-684DBC8CDDA9}"/>
            </a:ext>
          </a:extLst>
        </cdr:cNvPr>
        <cdr:cNvCxnSpPr/>
      </cdr:nvCxnSpPr>
      <cdr:spPr>
        <a:xfrm xmlns:a="http://schemas.openxmlformats.org/drawingml/2006/main">
          <a:off x="4052777" y="669851"/>
          <a:ext cx="239270" cy="5535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0.63819</cdr:x>
      <cdr:y>0.1044</cdr:y>
    </cdr:from>
    <cdr:to>
      <cdr:x>0.86178</cdr:x>
      <cdr:y>0.33716</cdr:y>
    </cdr:to>
    <cdr:cxnSp macro="">
      <cdr:nvCxnSpPr>
        <cdr:cNvPr id="11" name="Straight Arrow Connector 10">
          <a:extLst xmlns:a="http://schemas.openxmlformats.org/drawingml/2006/main">
            <a:ext uri="{FF2B5EF4-FFF2-40B4-BE49-F238E27FC236}">
              <a16:creationId xmlns:a16="http://schemas.microsoft.com/office/drawing/2014/main" id="{CE40835E-244D-48A7-99A5-060588445453}"/>
            </a:ext>
          </a:extLst>
        </cdr:cNvPr>
        <cdr:cNvCxnSpPr/>
      </cdr:nvCxnSpPr>
      <cdr:spPr>
        <a:xfrm xmlns:a="http://schemas.openxmlformats.org/drawingml/2006/main">
          <a:off x="6710916" y="606055"/>
          <a:ext cx="2351218" cy="135128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0.11317</cdr:x>
      <cdr:y>0.10989</cdr:y>
    </cdr:from>
    <cdr:to>
      <cdr:x>0.23273</cdr:x>
      <cdr:y>0.31928</cdr:y>
    </cdr:to>
    <cdr:cxnSp macro="">
      <cdr:nvCxnSpPr>
        <cdr:cNvPr id="13" name="Straight Arrow Connector 12">
          <a:extLst xmlns:a="http://schemas.openxmlformats.org/drawingml/2006/main">
            <a:ext uri="{FF2B5EF4-FFF2-40B4-BE49-F238E27FC236}">
              <a16:creationId xmlns:a16="http://schemas.microsoft.com/office/drawing/2014/main" id="{CE40835E-244D-48A7-99A5-060588445453}"/>
            </a:ext>
          </a:extLst>
        </cdr:cNvPr>
        <cdr:cNvCxnSpPr/>
      </cdr:nvCxnSpPr>
      <cdr:spPr>
        <a:xfrm xmlns:a="http://schemas.openxmlformats.org/drawingml/2006/main" flipH="1">
          <a:off x="1190051" y="637953"/>
          <a:ext cx="1257209" cy="121558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0.21735</cdr:x>
      <cdr:y>0.09674</cdr:y>
    </cdr:from>
    <cdr:to>
      <cdr:x>0.21735</cdr:x>
      <cdr:y>0.48239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B2ACD5D2-E333-4841-A8CF-2D1EE3F2B63E}"/>
            </a:ext>
          </a:extLst>
        </cdr:cNvPr>
        <cdr:cNvCxnSpPr/>
      </cdr:nvCxnSpPr>
      <cdr:spPr>
        <a:xfrm xmlns:a="http://schemas.openxmlformats.org/drawingml/2006/main">
          <a:off x="1779890" y="598760"/>
          <a:ext cx="0" cy="238704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0.33291</cdr:x>
      <cdr:y>0.09674</cdr:y>
    </cdr:from>
    <cdr:to>
      <cdr:x>0.35109</cdr:x>
      <cdr:y>0.19895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B2ACD5D2-E333-4841-A8CF-2D1EE3F2B63E}"/>
            </a:ext>
          </a:extLst>
        </cdr:cNvPr>
        <cdr:cNvCxnSpPr/>
      </cdr:nvCxnSpPr>
      <cdr:spPr>
        <a:xfrm xmlns:a="http://schemas.openxmlformats.org/drawingml/2006/main" flipH="1">
          <a:off x="2726188" y="598760"/>
          <a:ext cx="148856" cy="63267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0.44068</cdr:x>
      <cdr:y>0.10963</cdr:y>
    </cdr:from>
    <cdr:to>
      <cdr:x>0.65184</cdr:x>
      <cdr:y>0.26214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B2ACD5D2-E333-4841-A8CF-2D1EE3F2B63E}"/>
            </a:ext>
          </a:extLst>
        </cdr:cNvPr>
        <cdr:cNvCxnSpPr/>
      </cdr:nvCxnSpPr>
      <cdr:spPr>
        <a:xfrm xmlns:a="http://schemas.openxmlformats.org/drawingml/2006/main">
          <a:off x="3608690" y="678541"/>
          <a:ext cx="1729214" cy="94402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0.5887</cdr:x>
      <cdr:y>0.09674</cdr:y>
    </cdr:from>
    <cdr:to>
      <cdr:x>0.83453</cdr:x>
      <cdr:y>0.26715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EC8E04B8-595C-4F8A-8803-0CB5BBD3B12E}"/>
            </a:ext>
          </a:extLst>
        </cdr:cNvPr>
        <cdr:cNvCxnSpPr/>
      </cdr:nvCxnSpPr>
      <cdr:spPr>
        <a:xfrm xmlns:a="http://schemas.openxmlformats.org/drawingml/2006/main">
          <a:off x="4820802" y="598760"/>
          <a:ext cx="2013130" cy="105478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0.26741</cdr:x>
      <cdr:y>0.13088</cdr:y>
    </cdr:from>
    <cdr:to>
      <cdr:x>0.34662</cdr:x>
      <cdr:y>0.55405</cdr:y>
    </cdr:to>
    <cdr:sp macro="" textlink="">
      <cdr:nvSpPr>
        <cdr:cNvPr id="27" name="Rectangle: Rounded Corners 26">
          <a:extLst xmlns:a="http://schemas.openxmlformats.org/drawingml/2006/main">
            <a:ext uri="{FF2B5EF4-FFF2-40B4-BE49-F238E27FC236}">
              <a16:creationId xmlns:a16="http://schemas.microsoft.com/office/drawing/2014/main" id="{7007B98F-893A-4280-AFF5-3CBA960D04CD}"/>
            </a:ext>
          </a:extLst>
        </cdr:cNvPr>
        <cdr:cNvSpPr/>
      </cdr:nvSpPr>
      <cdr:spPr>
        <a:xfrm xmlns:a="http://schemas.openxmlformats.org/drawingml/2006/main">
          <a:off x="2189836" y="810131"/>
          <a:ext cx="648586" cy="261927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alpha val="7000"/>
          </a:schemeClr>
        </a:solidFill>
        <a:ln xmlns:a="http://schemas.openxmlformats.org/drawingml/2006/main">
          <a:solidFill>
            <a:schemeClr val="accent1">
              <a:shade val="50000"/>
              <a:alpha val="59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0.17817</cdr:x>
      <cdr:y>0.45576</cdr:y>
    </cdr:from>
    <cdr:to>
      <cdr:x>0.25737</cdr:x>
      <cdr:y>0.91152</cdr:y>
    </cdr:to>
    <cdr:sp macro="" textlink="">
      <cdr:nvSpPr>
        <cdr:cNvPr id="28" name="Rectangle: Rounded Corners 27">
          <a:extLst xmlns:a="http://schemas.openxmlformats.org/drawingml/2006/main">
            <a:ext uri="{FF2B5EF4-FFF2-40B4-BE49-F238E27FC236}">
              <a16:creationId xmlns:a16="http://schemas.microsoft.com/office/drawing/2014/main" id="{C6E9D8B8-0810-4C69-B69F-861DD7133DC6}"/>
            </a:ext>
          </a:extLst>
        </cdr:cNvPr>
        <cdr:cNvSpPr/>
      </cdr:nvSpPr>
      <cdr:spPr>
        <a:xfrm xmlns:a="http://schemas.openxmlformats.org/drawingml/2006/main">
          <a:off x="1459024" y="2821001"/>
          <a:ext cx="648586" cy="282100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alpha val="7000"/>
          </a:schemeClr>
        </a:solidFill>
        <a:ln xmlns:a="http://schemas.openxmlformats.org/drawingml/2006/main">
          <a:solidFill>
            <a:schemeClr val="accent1">
              <a:shade val="50000"/>
              <a:alpha val="59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0.05222</cdr:x>
      <cdr:y>0.02674</cdr:y>
    </cdr:from>
    <cdr:to>
      <cdr:x>0.31636</cdr:x>
      <cdr:y>0.23673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F16BFF1-B3E8-470E-8BD5-9B7114D47292}"/>
            </a:ext>
          </a:extLst>
        </cdr:cNvPr>
        <cdr:cNvSpPr txBox="1"/>
      </cdr:nvSpPr>
      <cdr:spPr>
        <a:xfrm xmlns:a="http://schemas.openxmlformats.org/drawingml/2006/main">
          <a:off x="572946" y="149858"/>
          <a:ext cx="2897814" cy="1176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Ho</a:t>
          </a:r>
          <a:r>
            <a:rPr lang="en-US" sz="1800" b="1" baseline="0" dirty="0"/>
            <a:t>w would you feel about a close relative marrying someone of a different...</a:t>
          </a:r>
        </a:p>
        <a:p xmlns:a="http://schemas.openxmlformats.org/drawingml/2006/main">
          <a:r>
            <a:rPr lang="en-US" sz="1800" b="1" baseline="0" dirty="0"/>
            <a:t>(% favoring a lot or some)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</cdr:x>
      <cdr:y>0.72474</cdr:y>
    </cdr:from>
    <cdr:to>
      <cdr:x>0.20124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43D52E2-48DC-4E3D-83A9-E50675EEE7FB}"/>
            </a:ext>
          </a:extLst>
        </cdr:cNvPr>
        <cdr:cNvSpPr txBox="1"/>
      </cdr:nvSpPr>
      <cdr:spPr>
        <a:xfrm xmlns:a="http://schemas.openxmlformats.org/drawingml/2006/main">
          <a:off x="-838200" y="4061349"/>
          <a:ext cx="2207849" cy="1542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Women and Clinton voters close on tolerance for inter-marriage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0.45642</cdr:x>
      <cdr:y>0.02797</cdr:y>
    </cdr:from>
    <cdr:to>
      <cdr:x>0.83768</cdr:x>
      <cdr:y>0.10419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1EAA02E-94AA-461A-B5C4-1E6459C837BA}"/>
            </a:ext>
          </a:extLst>
        </cdr:cNvPr>
        <cdr:cNvSpPr txBox="1"/>
      </cdr:nvSpPr>
      <cdr:spPr>
        <a:xfrm xmlns:a="http://schemas.openxmlformats.org/drawingml/2006/main">
          <a:off x="4799542" y="156723"/>
          <a:ext cx="4009178" cy="42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Big differences on immigration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0.34071</cdr:x>
      <cdr:y>0.17665</cdr:y>
    </cdr:from>
    <cdr:to>
      <cdr:x>0.34071</cdr:x>
      <cdr:y>0.5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3D122616-20E6-4A0B-AF76-58AD9EFE2141}"/>
            </a:ext>
          </a:extLst>
        </cdr:cNvPr>
        <cdr:cNvCxnSpPr/>
      </cdr:nvCxnSpPr>
      <cdr:spPr>
        <a:xfrm xmlns:a="http://schemas.openxmlformats.org/drawingml/2006/main" flipV="1">
          <a:off x="3582798" y="989901"/>
          <a:ext cx="0" cy="1812021"/>
        </a:xfrm>
        <a:prstGeom xmlns:a="http://schemas.openxmlformats.org/drawingml/2006/main" prst="line">
          <a:avLst/>
        </a:prstGeom>
        <a:ln xmlns:a="http://schemas.openxmlformats.org/drawingml/2006/main" w="476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0.06994</cdr:x>
      <cdr:y>0.59828</cdr:y>
    </cdr:from>
    <cdr:to>
      <cdr:x>0.13197</cdr:x>
      <cdr:y>0.73299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2BE118D2-E91C-43E0-B474-BF403977A069}"/>
            </a:ext>
          </a:extLst>
        </cdr:cNvPr>
        <cdr:cNvCxnSpPr/>
      </cdr:nvCxnSpPr>
      <cdr:spPr>
        <a:xfrm xmlns:a="http://schemas.openxmlformats.org/drawingml/2006/main" flipV="1">
          <a:off x="767316" y="3352670"/>
          <a:ext cx="680484" cy="75491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0.55064</cdr:x>
      <cdr:y>0.10876</cdr:y>
    </cdr:from>
    <cdr:to>
      <cdr:x>0.61266</cdr:x>
      <cdr:y>0.16568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57F40024-8667-42B2-83B3-EBF819FAE621}"/>
            </a:ext>
          </a:extLst>
        </cdr:cNvPr>
        <cdr:cNvCxnSpPr/>
      </cdr:nvCxnSpPr>
      <cdr:spPr>
        <a:xfrm xmlns:a="http://schemas.openxmlformats.org/drawingml/2006/main">
          <a:off x="6041065" y="609470"/>
          <a:ext cx="680484" cy="31897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0.07607</cdr:x>
      <cdr:y>0.30813</cdr:y>
    </cdr:from>
    <cdr:to>
      <cdr:x>0.29325</cdr:x>
      <cdr:y>0.4751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450DF93-26F2-4090-95CB-189E9E49DD55}"/>
            </a:ext>
          </a:extLst>
        </cdr:cNvPr>
        <cdr:cNvSpPr txBox="1"/>
      </cdr:nvSpPr>
      <cdr:spPr>
        <a:xfrm xmlns:a="http://schemas.openxmlformats.org/drawingml/2006/main">
          <a:off x="874333" y="1733107"/>
          <a:ext cx="2496188" cy="939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Women more willing than</a:t>
          </a:r>
          <a:r>
            <a:rPr lang="en-US" sz="1600" b="1" baseline="0" dirty="0"/>
            <a:t> Clinton voters to try everything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0.41317</cdr:x>
      <cdr:y>0.01428</cdr:y>
    </cdr:from>
    <cdr:to>
      <cdr:x>0.76475</cdr:x>
      <cdr:y>0.12412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63665F2-A06E-4083-91AB-F88F59E75497}"/>
            </a:ext>
          </a:extLst>
        </cdr:cNvPr>
        <cdr:cNvSpPr txBox="1"/>
      </cdr:nvSpPr>
      <cdr:spPr>
        <a:xfrm xmlns:a="http://schemas.openxmlformats.org/drawingml/2006/main">
          <a:off x="4748869" y="80322"/>
          <a:ext cx="4040990" cy="617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Women generally supportive of gun control, Clinton</a:t>
          </a:r>
          <a:r>
            <a:rPr lang="en-US" sz="1600" b="1" baseline="0" dirty="0"/>
            <a:t> voters more so...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0.72155</cdr:x>
      <cdr:y>0.90846</cdr:y>
    </cdr:from>
    <cdr:to>
      <cdr:x>1</cdr:x>
      <cdr:y>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715935D-9284-435B-83F2-86AFEDC6B554}"/>
            </a:ext>
          </a:extLst>
        </cdr:cNvPr>
        <cdr:cNvSpPr txBox="1"/>
      </cdr:nvSpPr>
      <cdr:spPr>
        <a:xfrm xmlns:a="http://schemas.openxmlformats.org/drawingml/2006/main">
          <a:off x="8293395" y="5109745"/>
          <a:ext cx="3200401" cy="514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Clinton voters want higher teacher salaries and casino lockbox more...</a:t>
          </a:r>
        </a:p>
      </cdr:txBody>
    </cdr:sp>
  </cdr:relSizeAnchor>
  <cdr:relSizeAnchor xmlns:cdr="http://schemas.openxmlformats.org/drawingml/2006/chartDrawing">
    <cdr:from>
      <cdr:x>0.83536</cdr:x>
      <cdr:y>0.74858</cdr:y>
    </cdr:from>
    <cdr:to>
      <cdr:x>0.89906</cdr:x>
      <cdr:y>0.90737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7D244D03-00A6-46FB-AFCF-1A32DB3BDA61}"/>
            </a:ext>
          </a:extLst>
        </cdr:cNvPr>
        <cdr:cNvCxnSpPr/>
      </cdr:nvCxnSpPr>
      <cdr:spPr>
        <a:xfrm xmlns:a="http://schemas.openxmlformats.org/drawingml/2006/main" flipV="1">
          <a:off x="8784265" y="4210493"/>
          <a:ext cx="669851" cy="89313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0.1779</cdr:x>
      <cdr:y>0.46461</cdr:y>
    </cdr:from>
    <cdr:to>
      <cdr:x>0.1779</cdr:x>
      <cdr:y>0.62571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9A0E2CA9-E2D9-48C1-A0DF-87E17CE75128}"/>
            </a:ext>
          </a:extLst>
        </cdr:cNvPr>
        <cdr:cNvCxnSpPr/>
      </cdr:nvCxnSpPr>
      <cdr:spPr>
        <a:xfrm xmlns:a="http://schemas.openxmlformats.org/drawingml/2006/main">
          <a:off x="1870739" y="2613247"/>
          <a:ext cx="0" cy="9061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0.24119</cdr:x>
      <cdr:y>0.04725</cdr:y>
    </cdr:from>
    <cdr:to>
      <cdr:x>0.93414</cdr:x>
      <cdr:y>0.14176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A3F98D3-06B3-4D8D-AB92-CA61D23FE57B}"/>
            </a:ext>
          </a:extLst>
        </cdr:cNvPr>
        <cdr:cNvSpPr txBox="1"/>
      </cdr:nvSpPr>
      <cdr:spPr>
        <a:xfrm xmlns:a="http://schemas.openxmlformats.org/drawingml/2006/main">
          <a:off x="2089873" y="297405"/>
          <a:ext cx="6004367" cy="594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Some</a:t>
          </a:r>
          <a:r>
            <a:rPr lang="en-US" sz="1600" b="1" baseline="0" dirty="0"/>
            <a:t> a</a:t>
          </a:r>
          <a:r>
            <a:rPr lang="en-US" sz="1600" b="1" dirty="0"/>
            <a:t>greement on paid sick days, general attitudes about taxes, cost</a:t>
          </a:r>
          <a:r>
            <a:rPr lang="en-US" sz="1600" b="1" baseline="0" dirty="0"/>
            <a:t> of living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0.16542</cdr:x>
      <cdr:y>0.86435</cdr:y>
    </cdr:from>
    <cdr:to>
      <cdr:x>0.98052</cdr:x>
      <cdr:y>0.92438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369AF4C-3514-43C0-B3DA-F4C039376460}"/>
            </a:ext>
          </a:extLst>
        </cdr:cNvPr>
        <cdr:cNvSpPr txBox="1"/>
      </cdr:nvSpPr>
      <cdr:spPr>
        <a:xfrm xmlns:a="http://schemas.openxmlformats.org/drawingml/2006/main">
          <a:off x="1739491" y="5063836"/>
          <a:ext cx="8571265" cy="351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Limited agreement on business regulation, corporate tax reduction, tariffs</a:t>
          </a:r>
        </a:p>
      </cdr:txBody>
    </cdr:sp>
  </cdr:relSizeAnchor>
  <cdr:relSizeAnchor xmlns:cdr="http://schemas.openxmlformats.org/drawingml/2006/chartDrawing">
    <cdr:from>
      <cdr:x>0.25974</cdr:x>
      <cdr:y>0.81098</cdr:y>
    </cdr:from>
    <cdr:to>
      <cdr:x>0.36178</cdr:x>
      <cdr:y>0.87739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03AC1C95-3F0A-4F73-84F6-5B9B2164B88A}"/>
            </a:ext>
          </a:extLst>
        </cdr:cNvPr>
        <cdr:cNvCxnSpPr/>
      </cdr:nvCxnSpPr>
      <cdr:spPr>
        <a:xfrm xmlns:a="http://schemas.openxmlformats.org/drawingml/2006/main" flipH="1" flipV="1">
          <a:off x="2250633" y="5104114"/>
          <a:ext cx="884177" cy="4179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0.48453</cdr:x>
      <cdr:y>0.80245</cdr:y>
    </cdr:from>
    <cdr:to>
      <cdr:x>0.57297</cdr:x>
      <cdr:y>0.86435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DE7582E4-B6C3-447D-B5A7-4B18B3FE8807}"/>
            </a:ext>
          </a:extLst>
        </cdr:cNvPr>
        <cdr:cNvCxnSpPr>
          <a:stCxn xmlns:a="http://schemas.openxmlformats.org/drawingml/2006/main" id="3" idx="0"/>
        </cdr:cNvCxnSpPr>
      </cdr:nvCxnSpPr>
      <cdr:spPr>
        <a:xfrm xmlns:a="http://schemas.openxmlformats.org/drawingml/2006/main" flipH="1" flipV="1">
          <a:off x="5095125" y="4701186"/>
          <a:ext cx="929999" cy="36265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0.68553</cdr:x>
      <cdr:y>0.75862</cdr:y>
    </cdr:from>
    <cdr:to>
      <cdr:x>0.72919</cdr:x>
      <cdr:y>0.88066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DE7582E4-B6C3-447D-B5A7-4B18B3FE8807}"/>
            </a:ext>
          </a:extLst>
        </cdr:cNvPr>
        <cdr:cNvCxnSpPr/>
      </cdr:nvCxnSpPr>
      <cdr:spPr>
        <a:xfrm xmlns:a="http://schemas.openxmlformats.org/drawingml/2006/main" flipH="1" flipV="1">
          <a:off x="7208760" y="4167414"/>
          <a:ext cx="459087" cy="6704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0.41002</cdr:x>
      <cdr:y>0.106</cdr:y>
    </cdr:from>
    <cdr:to>
      <cdr:x>0.49629</cdr:x>
      <cdr:y>0.26054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DE7582E4-B6C3-447D-B5A7-4B18B3FE8807}"/>
            </a:ext>
          </a:extLst>
        </cdr:cNvPr>
        <cdr:cNvCxnSpPr/>
      </cdr:nvCxnSpPr>
      <cdr:spPr>
        <a:xfrm xmlns:a="http://schemas.openxmlformats.org/drawingml/2006/main" flipH="1">
          <a:off x="3552785" y="667152"/>
          <a:ext cx="747531" cy="97259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0.56235</cdr:x>
      <cdr:y>0.09619</cdr:y>
    </cdr:from>
    <cdr:to>
      <cdr:x>0.65985</cdr:x>
      <cdr:y>0.3871</cdr:y>
    </cdr:to>
    <cdr:cxnSp macro="">
      <cdr:nvCxnSpPr>
        <cdr:cNvPr id="13" name="Straight Arrow Connector 12">
          <a:extLst xmlns:a="http://schemas.openxmlformats.org/drawingml/2006/main">
            <a:ext uri="{FF2B5EF4-FFF2-40B4-BE49-F238E27FC236}">
              <a16:creationId xmlns:a16="http://schemas.microsoft.com/office/drawing/2014/main" id="{6D028F8E-C046-4E6B-B5B6-978680F08DB6}"/>
            </a:ext>
          </a:extLst>
        </cdr:cNvPr>
        <cdr:cNvCxnSpPr/>
      </cdr:nvCxnSpPr>
      <cdr:spPr>
        <a:xfrm xmlns:a="http://schemas.openxmlformats.org/drawingml/2006/main" flipH="1">
          <a:off x="5913474" y="528412"/>
          <a:ext cx="1025245" cy="15981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0.81911</cdr:x>
      <cdr:y>0.11226</cdr:y>
    </cdr:from>
    <cdr:to>
      <cdr:x>0.83232</cdr:x>
      <cdr:y>0.29757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184FB93A-027A-4780-8AFD-9E39F9183BCE}"/>
            </a:ext>
          </a:extLst>
        </cdr:cNvPr>
        <cdr:cNvCxnSpPr/>
      </cdr:nvCxnSpPr>
      <cdr:spPr>
        <a:xfrm xmlns:a="http://schemas.openxmlformats.org/drawingml/2006/main" flipH="1">
          <a:off x="8613434" y="616689"/>
          <a:ext cx="138933" cy="101798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0.62338</cdr:x>
      <cdr:y>0.09323</cdr:y>
    </cdr:from>
    <cdr:to>
      <cdr:x>0.79035</cdr:x>
      <cdr:y>0.29757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A10CEBC-22FC-4F76-90EA-D8EE86157F14}"/>
            </a:ext>
          </a:extLst>
        </cdr:cNvPr>
        <cdr:cNvSpPr txBox="1"/>
      </cdr:nvSpPr>
      <cdr:spPr>
        <a:xfrm xmlns:a="http://schemas.openxmlformats.org/drawingml/2006/main">
          <a:off x="5401519" y="586772"/>
          <a:ext cx="1446835" cy="1286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Reps. rely on male voters, but Hogan less so</a:t>
          </a:r>
        </a:p>
      </cdr:txBody>
    </cdr:sp>
  </cdr:relSizeAnchor>
  <cdr:relSizeAnchor xmlns:cdr="http://schemas.openxmlformats.org/drawingml/2006/chartDrawing">
    <cdr:from>
      <cdr:x>0.23221</cdr:x>
      <cdr:y>0.12046</cdr:y>
    </cdr:from>
    <cdr:to>
      <cdr:x>0.39918</cdr:x>
      <cdr:y>0.27347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BAF3339-67E3-407E-B513-87ABB48A4D4D}"/>
            </a:ext>
          </a:extLst>
        </cdr:cNvPr>
        <cdr:cNvSpPr txBox="1"/>
      </cdr:nvSpPr>
      <cdr:spPr>
        <a:xfrm xmlns:a="http://schemas.openxmlformats.org/drawingml/2006/main">
          <a:off x="2441827" y="632278"/>
          <a:ext cx="1755790" cy="803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Dem candidates rely on women voters</a:t>
          </a:r>
          <a:r>
            <a:rPr lang="en-US" sz="1600" b="1" baseline="0" dirty="0"/>
            <a:t> equally</a:t>
          </a:r>
          <a:endParaRPr lang="en-US" sz="16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F6613-87ED-4B40-BDE7-D13780F8E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68235-09DC-4E4C-AA23-17F80F222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02A88-C0E7-4E4A-A1BE-CC676583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AEE6-DF8C-48B9-BE34-9E5301DB2AD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59F49-E7D6-44C7-AD43-53ED124E6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7A492-5E96-48C0-BCD9-09BF72B5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5773-3DC2-4115-86CC-3E8524E7B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72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9338-8E49-444D-8863-1C66C91C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1FF5F-89C2-4DC1-B92C-F925A1D1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11833-2D08-438B-8857-2DD71ED75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AEE6-DF8C-48B9-BE34-9E5301DB2AD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DF55A-8E70-4162-88EF-10427045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17E1B-988D-45A6-9719-31AA2630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5773-3DC2-4115-86CC-3E8524E7B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7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D84C0A-95EB-4F85-8A57-EDE843214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8E402-54F0-4523-8A00-3CFF4C291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1264E-4253-471F-A7B1-53F70D028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AEE6-DF8C-48B9-BE34-9E5301DB2AD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D295-3919-4808-A423-69C89748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3713B-C51E-42E0-80CF-35AAE171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5773-3DC2-4115-86CC-3E8524E7B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1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C4CF7-A119-4AD3-BA7C-DE37E181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53634-AB62-448C-A387-3D6A86969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0D481-ABF8-4B94-B0C2-CF285B39A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AEE6-DF8C-48B9-BE34-9E5301DB2AD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95897-70DA-4556-AECB-053E5C9E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490A8-C438-46AC-B3FE-352869E8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5773-3DC2-4115-86CC-3E8524E7B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1F45-32D2-4D34-A124-FBCEB90E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9A8EA-F12D-4E94-BC81-A0293A0AC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5A601-8AA3-4A4D-B12B-DF4BBC218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AEE6-DF8C-48B9-BE34-9E5301DB2AD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FCF06-CB63-4886-AF00-9B8988A6D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0DB3C-489C-4770-AEE9-5720CC43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5773-3DC2-4115-86CC-3E8524E7B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6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679C-6AEB-4769-9B65-4A8BFB4D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3FF74-8A1A-4757-9093-81932CE82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80691E-6CAD-4A9D-9636-223DFD568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806BF-9276-4CAD-B28C-81F549A25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AEE6-DF8C-48B9-BE34-9E5301DB2AD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F83BA-8248-4223-95B3-7A4E8B85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9076B-5E1A-440D-B389-6C1D13E7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5773-3DC2-4115-86CC-3E8524E7B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9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E1FFD-6C84-4566-81A9-62437FD1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0A0AC-59BB-4557-9671-A6D3D3215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6508C-F468-46E1-BC83-572ABA001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499C5-21BA-41C7-ACAE-0B5EB9A77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A1E18-D7C8-43F2-8FDC-111188EEE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599059-F1FF-4636-BF28-CE7DC7F23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AEE6-DF8C-48B9-BE34-9E5301DB2AD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654DC0-C331-4BC1-8C8C-08A038CE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4C0E6-53AB-44BD-999F-7F33BE09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5773-3DC2-4115-86CC-3E8524E7B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6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1EEE-2B62-4FEB-A675-15A1047A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027AD-E24F-4F99-9E22-243DF2740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AEE6-DF8C-48B9-BE34-9E5301DB2AD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5FB75-023F-48AF-B656-60484A24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67FD1-C3DA-4CC3-8895-A0F64E45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5773-3DC2-4115-86CC-3E8524E7B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0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5731AA-805A-469F-B764-06E08B035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AEE6-DF8C-48B9-BE34-9E5301DB2AD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3DA6E-C385-4C93-B8AC-5A38016E3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AA11F-F389-4C16-8428-7EFEEE56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5773-3DC2-4115-86CC-3E8524E7B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71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20D32-5677-46E1-B9E5-FC599143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6F29F-FBF1-420B-B678-383A882A0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847E6-3DE8-40A1-B0A9-BB3658F36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EA89C-845C-4360-8D3E-17E9E0C86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AEE6-DF8C-48B9-BE34-9E5301DB2AD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B75F1-B562-4CB6-9844-DF834772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CB65C-0267-4C12-8470-F0CF4EFD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5773-3DC2-4115-86CC-3E8524E7B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1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8D1C-D196-465D-AE40-667906DE1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360AEC-4D33-4066-A761-6F47F0641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91C9B-D18D-4E9D-9385-19D3F0B4F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A8328-61A3-4D88-8620-D86F6D29F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AEE6-DF8C-48B9-BE34-9E5301DB2AD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E2183-200C-44D8-AF5A-EBC3CBE42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D6BF6-E5F5-48BD-83AD-7F02A1BB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5773-3DC2-4115-86CC-3E8524E7B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9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B4E7CA-0479-4026-B636-4FA50E7C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CFDCC-053D-4C29-8345-57241E163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EF1AB-8E88-4AEE-A5C8-18E80FFA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1AEE6-DF8C-48B9-BE34-9E5301DB2AD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6703F-CDFD-4515-AF75-3218EC288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20A97-22A8-4C85-B923-745DF3FCE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35773-3DC2-4115-86CC-3E8524E7B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6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ddnataf@aacc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eople-press.org/2018/03/20/wide-gender-gap-growing-educational-divide-in-voters-party-identific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4CC5A-8342-48A1-809B-0F85F6B23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2164" y="433624"/>
            <a:ext cx="4645250" cy="18842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Gender and Local Politics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FF6238-457A-4405-8CFD-07E7594F0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6" y="2583712"/>
            <a:ext cx="5445373" cy="3987209"/>
          </a:xfrm>
        </p:spPr>
        <p:txBody>
          <a:bodyPr anchor="t">
            <a:norm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By</a:t>
            </a:r>
            <a:r>
              <a:rPr lang="en-US" sz="2000" dirty="0">
                <a:solidFill>
                  <a:schemeClr val="bg1"/>
                </a:solidFill>
              </a:rPr>
              <a:t> Dan Nataf, Ph.D.</a:t>
            </a:r>
          </a:p>
          <a:p>
            <a:r>
              <a:rPr lang="en-US" sz="2000" dirty="0">
                <a:solidFill>
                  <a:schemeClr val="bg1"/>
                </a:solidFill>
              </a:rPr>
              <a:t>Director, Center for the Study of Local Issues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Professor, Political Science</a:t>
            </a:r>
          </a:p>
          <a:p>
            <a:r>
              <a:rPr lang="en-US" sz="2000" dirty="0">
                <a:solidFill>
                  <a:schemeClr val="bg1"/>
                </a:solidFill>
              </a:rPr>
              <a:t>Anne Arundel Community College</a:t>
            </a:r>
          </a:p>
          <a:p>
            <a:r>
              <a:rPr lang="en-US" sz="2000" dirty="0">
                <a:solidFill>
                  <a:schemeClr val="bg1"/>
                </a:solidFill>
              </a:rPr>
              <a:t>www2.aacc.edu/csli</a:t>
            </a:r>
          </a:p>
          <a:p>
            <a:r>
              <a:rPr lang="en-US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ddnataf@aacc.edu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410-777-2733</a:t>
            </a:r>
          </a:p>
          <a:p>
            <a:r>
              <a:rPr lang="en-US" sz="2000" dirty="0">
                <a:solidFill>
                  <a:schemeClr val="bg1"/>
                </a:solidFill>
              </a:rPr>
              <a:t>October 30, 23018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1E966-3B61-4036-A13D-BE6088189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601399"/>
            <a:ext cx="4047843" cy="22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76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4BBA-2979-48F8-9A35-12D39D26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592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Gender and Public Safety/Gun Control/Schools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7DC1BA9-A132-4717-9BF0-AD1439FB1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541726"/>
              </p:ext>
            </p:extLst>
          </p:nvPr>
        </p:nvGraphicFramePr>
        <p:xfrm>
          <a:off x="255182" y="839972"/>
          <a:ext cx="11493796" cy="5847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544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D388-2F67-43CE-B536-CA826A2F9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343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Gender and Economic Issues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B02F2F-F77A-4DD5-8E47-D6443C6A70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093221"/>
              </p:ext>
            </p:extLst>
          </p:nvPr>
        </p:nvGraphicFramePr>
        <p:xfrm>
          <a:off x="542260" y="829340"/>
          <a:ext cx="10811540" cy="6028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1838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5971E-A018-4531-9884-D113E9777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50"/>
            <a:ext cx="10515600" cy="54927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Gender and Vote for Candidates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A52CFF-49D9-419C-A78B-BEC6705215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369090"/>
              </p:ext>
            </p:extLst>
          </p:nvPr>
        </p:nvGraphicFramePr>
        <p:xfrm>
          <a:off x="838200" y="925034"/>
          <a:ext cx="10515600" cy="556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0936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5971E-A018-4531-9884-D113E9777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93"/>
            <a:ext cx="10515600" cy="46783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Gender/Party/Votes by Ideology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43EC545-9B83-4FB7-A803-28624CB6D4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119700"/>
              </p:ext>
            </p:extLst>
          </p:nvPr>
        </p:nvGraphicFramePr>
        <p:xfrm>
          <a:off x="838200" y="956930"/>
          <a:ext cx="10515600" cy="580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146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69B29-C4F8-4C60-97A5-7CF3DC01D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824"/>
            <a:ext cx="10515600" cy="5492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9CE86-EA25-4271-A223-AA8EA64B6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9851"/>
            <a:ext cx="10515600" cy="5922335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Women more liberal than men </a:t>
            </a:r>
            <a:r>
              <a:rPr lang="en-US" dirty="0"/>
              <a:t>– on environment, schools, taxation, economy, perceptions of discrimination, education</a:t>
            </a:r>
          </a:p>
          <a:p>
            <a:r>
              <a:rPr lang="en-US" b="1" dirty="0"/>
              <a:t>Women less liberal than Democrats</a:t>
            </a:r>
            <a:r>
              <a:rPr lang="en-US" dirty="0"/>
              <a:t> (Clinton voters) – on immigration, environment, perception of crime/drugs as problem</a:t>
            </a:r>
          </a:p>
          <a:p>
            <a:r>
              <a:rPr lang="en-US" b="1" dirty="0"/>
              <a:t>Women have some areas of greater/lesser agreement with Democrats </a:t>
            </a:r>
            <a:r>
              <a:rPr lang="en-US" dirty="0"/>
              <a:t>– some social issues, perceptions of discrimination, some school safety</a:t>
            </a:r>
          </a:p>
          <a:p>
            <a:r>
              <a:rPr lang="en-US" b="1" dirty="0"/>
              <a:t>Democrats cannot assume a homogeneous “women’s” vote – there are as many conservative as liberal women</a:t>
            </a:r>
          </a:p>
          <a:p>
            <a:r>
              <a:rPr lang="en-US" b="1" dirty="0"/>
              <a:t>Men are the heart of Republican coalition</a:t>
            </a:r>
          </a:p>
          <a:p>
            <a:r>
              <a:rPr lang="en-US" b="1" dirty="0"/>
              <a:t>Men are much more conservative than liberal</a:t>
            </a:r>
            <a:r>
              <a:rPr lang="en-US" dirty="0"/>
              <a:t> – probusiness, anti-tax, anti-regulation, pro-growth/development (seen as less of a problem)</a:t>
            </a:r>
          </a:p>
          <a:p>
            <a:r>
              <a:rPr lang="en-US" b="1" dirty="0"/>
              <a:t>Women candidates can come from either party – but more likely to gain support from other women by espousing </a:t>
            </a:r>
            <a:r>
              <a:rPr lang="en-US" b="1" u="sng" dirty="0"/>
              <a:t>center/left</a:t>
            </a:r>
            <a:r>
              <a:rPr lang="en-US" b="1" dirty="0"/>
              <a:t> Democratic stances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BA73F4-595F-4B3E-B3B9-427464D53F52}"/>
              </a:ext>
            </a:extLst>
          </p:cNvPr>
          <p:cNvSpPr/>
          <p:nvPr/>
        </p:nvSpPr>
        <p:spPr>
          <a:xfrm>
            <a:off x="1084521" y="3104707"/>
            <a:ext cx="10269279" cy="861237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6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86A0-0765-4680-B6E9-0C78FB5E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752" y="1945"/>
            <a:ext cx="7440247" cy="72106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AA County: History of Women Elected to Office </a:t>
            </a:r>
            <a:br>
              <a:rPr lang="en-US" sz="2800" b="1" dirty="0"/>
            </a:br>
            <a:r>
              <a:rPr lang="en-US" sz="2800" b="1" dirty="0"/>
              <a:t>(1986- present)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7CDEC-9781-4EB9-B885-71AFCA7DF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752" y="723013"/>
            <a:ext cx="7440247" cy="613304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u="sng" dirty="0"/>
              <a:t>County Council</a:t>
            </a:r>
            <a:r>
              <a:rPr lang="en-US" sz="1600" dirty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1800" b="1" dirty="0"/>
              <a:t>Democrats</a:t>
            </a:r>
            <a:r>
              <a:rPr lang="en-US" sz="1800" dirty="0"/>
              <a:t> – Pam </a:t>
            </a:r>
            <a:r>
              <a:rPr lang="en-US" sz="1800" dirty="0" err="1"/>
              <a:t>Beidle</a:t>
            </a:r>
            <a:r>
              <a:rPr lang="en-US" sz="1800" dirty="0"/>
              <a:t> (Dist. 1), Shirley Murphy (Dist. 3), Carole Baker (Dist. 5) Maureen Lamb (Dist. 6), Barbara Maxwell (</a:t>
            </a:r>
            <a:r>
              <a:rPr lang="en-US" sz="1800" dirty="0" err="1"/>
              <a:t>Samorajczyk</a:t>
            </a:r>
            <a:r>
              <a:rPr lang="en-US" sz="1800" dirty="0"/>
              <a:t>) (Dist. 6), Virginia Claggett (Dist. 7), (N=6)</a:t>
            </a:r>
          </a:p>
          <a:p>
            <a:pPr lvl="1">
              <a:lnSpc>
                <a:spcPct val="90000"/>
              </a:lnSpc>
            </a:pPr>
            <a:r>
              <a:rPr lang="en-US" sz="1800" b="1" dirty="0"/>
              <a:t>Republicans</a:t>
            </a:r>
            <a:r>
              <a:rPr lang="en-US" sz="1800" dirty="0"/>
              <a:t> – Diane Evans (Dist. 5), Cathy Vitale  (Dist. 5) (N= 2)</a:t>
            </a:r>
          </a:p>
          <a:p>
            <a:pPr>
              <a:lnSpc>
                <a:spcPct val="90000"/>
              </a:lnSpc>
            </a:pPr>
            <a:r>
              <a:rPr lang="en-US" sz="1800" b="1" u="sng" dirty="0"/>
              <a:t>Delegates</a:t>
            </a:r>
            <a:r>
              <a:rPr lang="en-US" sz="1800" u="sng" dirty="0"/>
              <a:t>:</a:t>
            </a:r>
          </a:p>
          <a:p>
            <a:pPr lvl="1"/>
            <a:r>
              <a:rPr lang="en-US" sz="1800" b="1" dirty="0"/>
              <a:t>Democrats</a:t>
            </a:r>
            <a:r>
              <a:rPr lang="en-US" sz="1800" dirty="0"/>
              <a:t> – Virginia </a:t>
            </a:r>
            <a:r>
              <a:rPr lang="en-US" sz="1800" dirty="0" err="1"/>
              <a:t>Clagett</a:t>
            </a:r>
            <a:r>
              <a:rPr lang="en-US" sz="1800" dirty="0"/>
              <a:t> (Dist. 30), Mary Rosso (Dist. 31), Joan </a:t>
            </a:r>
            <a:r>
              <a:rPr lang="en-US" sz="1800" dirty="0" err="1"/>
              <a:t>Cadden</a:t>
            </a:r>
            <a:r>
              <a:rPr lang="en-US" sz="1800" dirty="0"/>
              <a:t> (Dist. 31) Mary Ann Love (Dist. 32), Pam </a:t>
            </a:r>
            <a:r>
              <a:rPr lang="en-US" sz="1800" dirty="0" err="1"/>
              <a:t>Beidle</a:t>
            </a:r>
            <a:r>
              <a:rPr lang="en-US" sz="1800" dirty="0"/>
              <a:t> (Dist. 32), (N= 5)</a:t>
            </a:r>
          </a:p>
          <a:p>
            <a:pPr lvl="1"/>
            <a:r>
              <a:rPr lang="en-US" sz="1800" b="1" dirty="0"/>
              <a:t>Republicans</a:t>
            </a:r>
            <a:r>
              <a:rPr lang="en-US" sz="1800" dirty="0"/>
              <a:t> – Megan </a:t>
            </a:r>
            <a:r>
              <a:rPr lang="en-US" sz="1800" dirty="0" err="1"/>
              <a:t>Simonaire</a:t>
            </a:r>
            <a:r>
              <a:rPr lang="en-US" sz="1800" dirty="0"/>
              <a:t> (Dist.31), Victoria Schade (Dist. 31), Janet </a:t>
            </a:r>
            <a:r>
              <a:rPr lang="en-US" sz="1800" dirty="0" err="1"/>
              <a:t>Greenip</a:t>
            </a:r>
            <a:r>
              <a:rPr lang="en-US" sz="1800" dirty="0"/>
              <a:t> (Dist.33), Elizabeth Smith (Dist. 33)  Cathy Vitale (Dist.33), (N= 5)</a:t>
            </a:r>
          </a:p>
          <a:p>
            <a:pPr>
              <a:lnSpc>
                <a:spcPct val="90000"/>
              </a:lnSpc>
            </a:pPr>
            <a:r>
              <a:rPr lang="en-US" sz="1800" b="1" u="sng" dirty="0"/>
              <a:t>Senators</a:t>
            </a:r>
            <a:r>
              <a:rPr lang="en-US" sz="1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Democrats – None	Republicans – </a:t>
            </a:r>
            <a:r>
              <a:rPr lang="en-US" sz="1800" b="1" dirty="0"/>
              <a:t>Janet </a:t>
            </a:r>
            <a:r>
              <a:rPr lang="en-US" sz="1800" b="1" dirty="0" err="1"/>
              <a:t>Greenip</a:t>
            </a:r>
            <a:endParaRPr lang="en-US" sz="1800" b="1" dirty="0"/>
          </a:p>
          <a:p>
            <a:pPr>
              <a:lnSpc>
                <a:spcPct val="90000"/>
              </a:lnSpc>
            </a:pPr>
            <a:r>
              <a:rPr lang="en-US" sz="1800" b="1" u="sng" dirty="0"/>
              <a:t>County Executive</a:t>
            </a:r>
            <a:r>
              <a:rPr lang="en-US" sz="1800" dirty="0"/>
              <a:t>: Democrats – </a:t>
            </a:r>
            <a:r>
              <a:rPr lang="en-US" sz="1800" b="1" dirty="0"/>
              <a:t>Janet Owens</a:t>
            </a:r>
            <a:r>
              <a:rPr lang="en-US" sz="1800" dirty="0"/>
              <a:t>; Republicans* – None</a:t>
            </a:r>
          </a:p>
          <a:p>
            <a:r>
              <a:rPr lang="en-US" sz="1800" b="1" u="sng" dirty="0"/>
              <a:t>Mayor Annapolis</a:t>
            </a:r>
            <a:r>
              <a:rPr lang="en-US" sz="1800" dirty="0"/>
              <a:t>: Democrats - </a:t>
            </a:r>
            <a:r>
              <a:rPr lang="en-US" sz="1800" b="1" dirty="0"/>
              <a:t>Ellen Moyer</a:t>
            </a:r>
            <a:r>
              <a:rPr lang="en-US" sz="1800" dirty="0"/>
              <a:t>; Republicans* – None</a:t>
            </a:r>
          </a:p>
          <a:p>
            <a:pPr>
              <a:lnSpc>
                <a:spcPct val="90000"/>
              </a:lnSpc>
            </a:pPr>
            <a:r>
              <a:rPr lang="en-US" sz="1800" b="1" u="sng" dirty="0"/>
              <a:t>Sherriff</a:t>
            </a:r>
            <a:r>
              <a:rPr lang="en-US" sz="1800" dirty="0"/>
              <a:t> – None; </a:t>
            </a:r>
            <a:r>
              <a:rPr lang="en-US" sz="1800" b="1" u="sng" dirty="0"/>
              <a:t>State’s Attorney</a:t>
            </a:r>
            <a:r>
              <a:rPr lang="en-US" sz="1800" b="1" dirty="0"/>
              <a:t>* </a:t>
            </a:r>
            <a:r>
              <a:rPr lang="en-US" sz="1800" dirty="0"/>
              <a:t>– None; </a:t>
            </a:r>
            <a:r>
              <a:rPr lang="en-US" sz="1800" b="1" u="sng" dirty="0"/>
              <a:t>Clerk of Court </a:t>
            </a:r>
            <a:r>
              <a:rPr lang="en-US" sz="1800" dirty="0"/>
              <a:t>– None</a:t>
            </a:r>
          </a:p>
          <a:p>
            <a:pPr>
              <a:lnSpc>
                <a:spcPct val="90000"/>
              </a:lnSpc>
            </a:pPr>
            <a:r>
              <a:rPr lang="en-US" sz="1800" b="1" u="sng" dirty="0"/>
              <a:t>Register of Wills </a:t>
            </a:r>
            <a:r>
              <a:rPr lang="en-US" sz="1800" dirty="0"/>
              <a:t>– Democrats, none; Republicans, </a:t>
            </a:r>
            <a:r>
              <a:rPr lang="en-US" sz="1800" b="1" u="sng" dirty="0"/>
              <a:t>Lauren Parker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*=appointed (CE - Laura Neuman, SA - Anne Colt </a:t>
            </a:r>
            <a:r>
              <a:rPr lang="en-US" sz="1800" b="1" dirty="0" err="1"/>
              <a:t>Leitess</a:t>
            </a:r>
            <a:r>
              <a:rPr lang="en-US" sz="1800" b="1" dirty="0"/>
              <a:t>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30B188-1BC3-4C13-8617-6A0EB9DDFD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9" r="6539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BA96DE-97BC-4F23-9905-C91EA734AEC7}"/>
              </a:ext>
            </a:extLst>
          </p:cNvPr>
          <p:cNvSpPr txBox="1"/>
          <p:nvPr/>
        </p:nvSpPr>
        <p:spPr>
          <a:xfrm>
            <a:off x="2530549" y="4529469"/>
            <a:ext cx="276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7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9A1DED-72FE-434C-812C-0DFF02DDFF6C}"/>
              </a:ext>
            </a:extLst>
          </p:cNvPr>
          <p:cNvSpPr txBox="1"/>
          <p:nvPr/>
        </p:nvSpPr>
        <p:spPr>
          <a:xfrm>
            <a:off x="3172047" y="3320902"/>
            <a:ext cx="276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6D5A56-78CE-452D-AD9C-E07B237F4067}"/>
              </a:ext>
            </a:extLst>
          </p:cNvPr>
          <p:cNvSpPr txBox="1"/>
          <p:nvPr/>
        </p:nvSpPr>
        <p:spPr>
          <a:xfrm>
            <a:off x="854149" y="2023729"/>
            <a:ext cx="276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D7AAF-8F22-434D-87AB-2741775098D6}"/>
              </a:ext>
            </a:extLst>
          </p:cNvPr>
          <p:cNvSpPr txBox="1"/>
          <p:nvPr/>
        </p:nvSpPr>
        <p:spPr>
          <a:xfrm>
            <a:off x="2040893" y="1407041"/>
            <a:ext cx="276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2E19C-32E7-4D41-827C-66C1C3F9F8BF}"/>
              </a:ext>
            </a:extLst>
          </p:cNvPr>
          <p:cNvSpPr txBox="1"/>
          <p:nvPr/>
        </p:nvSpPr>
        <p:spPr>
          <a:xfrm>
            <a:off x="1555897" y="875413"/>
            <a:ext cx="4849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9CA177-6A03-42D7-BB14-7D2AB5F0D8D9}"/>
              </a:ext>
            </a:extLst>
          </p:cNvPr>
          <p:cNvSpPr txBox="1"/>
          <p:nvPr/>
        </p:nvSpPr>
        <p:spPr>
          <a:xfrm>
            <a:off x="3199563" y="1436130"/>
            <a:ext cx="276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DE2009-3E3D-4F5C-A8CC-121BFD3C5992}"/>
              </a:ext>
            </a:extLst>
          </p:cNvPr>
          <p:cNvSpPr txBox="1"/>
          <p:nvPr/>
        </p:nvSpPr>
        <p:spPr>
          <a:xfrm>
            <a:off x="3395445" y="2393061"/>
            <a:ext cx="276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74916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A307-C535-4939-AD7C-5C9598B8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8479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Gender and Candidates: 2018 General Election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885CA8-DA74-4BE8-A0A8-18BBF8C8B2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107681"/>
              </p:ext>
            </p:extLst>
          </p:nvPr>
        </p:nvGraphicFramePr>
        <p:xfrm>
          <a:off x="779477" y="829340"/>
          <a:ext cx="10515600" cy="6028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1D8747A-D21F-4F76-9229-B0BDD5462899}"/>
              </a:ext>
            </a:extLst>
          </p:cNvPr>
          <p:cNvSpPr txBox="1"/>
          <p:nvPr/>
        </p:nvSpPr>
        <p:spPr>
          <a:xfrm>
            <a:off x="5220586" y="1239925"/>
            <a:ext cx="241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Women majority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FE351F-ACC4-4191-9DE8-B8621BBA7362}"/>
              </a:ext>
            </a:extLst>
          </p:cNvPr>
          <p:cNvCxnSpPr>
            <a:cxnSpLocks/>
          </p:cNvCxnSpPr>
          <p:nvPr/>
        </p:nvCxnSpPr>
        <p:spPr>
          <a:xfrm flipH="1">
            <a:off x="6262577" y="1609257"/>
            <a:ext cx="297711" cy="814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46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324EE-93B9-4351-BDF9-C80B71F7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316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Candidates by Gender, Party and Office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C5A9BF-FAD4-4999-8C39-1533529D32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674446"/>
              </p:ext>
            </p:extLst>
          </p:nvPr>
        </p:nvGraphicFramePr>
        <p:xfrm>
          <a:off x="838200" y="956930"/>
          <a:ext cx="10515600" cy="5220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EF52A07-B72D-4CC9-BC55-72C7BCD519DD}"/>
              </a:ext>
            </a:extLst>
          </p:cNvPr>
          <p:cNvSpPr txBox="1"/>
          <p:nvPr/>
        </p:nvSpPr>
        <p:spPr>
          <a:xfrm>
            <a:off x="6209414" y="1456661"/>
            <a:ext cx="294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Majority of Dem council candidates are women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2979DC-7181-4B90-A911-9E2BD5067124}"/>
              </a:ext>
            </a:extLst>
          </p:cNvPr>
          <p:cNvSpPr txBox="1"/>
          <p:nvPr/>
        </p:nvSpPr>
        <p:spPr>
          <a:xfrm>
            <a:off x="1130595" y="650875"/>
            <a:ext cx="294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Majority of Dem delegate candidates are women</a:t>
            </a:r>
          </a:p>
        </p:txBody>
      </p:sp>
    </p:spTree>
    <p:extLst>
      <p:ext uri="{BB962C8B-B14F-4D97-AF65-F5344CB8AC3E}">
        <p14:creationId xmlns:p14="http://schemas.microsoft.com/office/powerpoint/2010/main" val="364433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E0BF1-2C2A-4077-881B-AB0220BC6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135"/>
            <a:ext cx="8858693" cy="4869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Gender: Voters and Parties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CE114-8A5B-4D07-A366-F2B27B20F906}"/>
              </a:ext>
            </a:extLst>
          </p:cNvPr>
          <p:cNvSpPr txBox="1"/>
          <p:nvPr/>
        </p:nvSpPr>
        <p:spPr>
          <a:xfrm>
            <a:off x="8196044" y="5947795"/>
            <a:ext cx="3665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http://www.people-press.org/2018/03/20/wide-gender-gap-growing-educational-divide-in-voters-party-identification/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A4AEA9-B0E9-489D-984C-A44CCECCC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876" y="672753"/>
            <a:ext cx="3925653" cy="5164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84DE26-9228-4658-95C7-C5B10301146F}"/>
              </a:ext>
            </a:extLst>
          </p:cNvPr>
          <p:cNvSpPr txBox="1"/>
          <p:nvPr/>
        </p:nvSpPr>
        <p:spPr>
          <a:xfrm>
            <a:off x="675898" y="6224794"/>
            <a:ext cx="606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Residual percentages are “other” party.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1C71E8FA-5892-4F04-9CBF-E760914CB4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925199"/>
              </p:ext>
            </p:extLst>
          </p:nvPr>
        </p:nvGraphicFramePr>
        <p:xfrm>
          <a:off x="838200" y="783275"/>
          <a:ext cx="7357844" cy="539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076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EF9D-6FAB-4AC7-841C-0C0701521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4656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Gender, Party and Most Important Problem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B356E9-F432-44B4-96B6-5FD9DC890F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852925"/>
              </p:ext>
            </p:extLst>
          </p:nvPr>
        </p:nvGraphicFramePr>
        <p:xfrm>
          <a:off x="838200" y="829340"/>
          <a:ext cx="10515600" cy="580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645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0B801-9576-4877-9C40-B2963DDE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55" y="0"/>
            <a:ext cx="10515600" cy="6079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/>
              <a:t>Gender/Party and Perceptions of Discrimination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FD8AF7-9728-4917-AB36-8C5B82DB19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919794"/>
              </p:ext>
            </p:extLst>
          </p:nvPr>
        </p:nvGraphicFramePr>
        <p:xfrm>
          <a:off x="91440" y="607999"/>
          <a:ext cx="8188960" cy="618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0BA2F3CA-FB7A-42CD-89D7-6467B0A793FC}"/>
              </a:ext>
            </a:extLst>
          </p:cNvPr>
          <p:cNvSpPr txBox="1"/>
          <p:nvPr/>
        </p:nvSpPr>
        <p:spPr>
          <a:xfrm>
            <a:off x="648408" y="607998"/>
            <a:ext cx="6875485" cy="607998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Biggest Gaps Clinton vs. Women: </a:t>
            </a:r>
            <a:br>
              <a:rPr lang="en-US" sz="1800" b="1" dirty="0"/>
            </a:br>
            <a:r>
              <a:rPr lang="en-US" sz="1800" b="1" dirty="0"/>
              <a:t>White men, Native-Americans, Women, African-Americans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FCE1DE5-B90C-4C89-9BC0-601E23963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960435"/>
              </p:ext>
            </p:extLst>
          </p:nvPr>
        </p:nvGraphicFramePr>
        <p:xfrm>
          <a:off x="8280400" y="607999"/>
          <a:ext cx="3820160" cy="5967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3C7856B-5DE8-4EFF-9607-E05BC01C7DA7}"/>
              </a:ext>
            </a:extLst>
          </p:cNvPr>
          <p:cNvSpPr txBox="1"/>
          <p:nvPr/>
        </p:nvSpPr>
        <p:spPr>
          <a:xfrm>
            <a:off x="9122734" y="1418130"/>
            <a:ext cx="1601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Partisan Differences Eclipse Gender Differences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07B98F-893A-4280-AFF5-3CBA960D04CD}"/>
              </a:ext>
            </a:extLst>
          </p:cNvPr>
          <p:cNvSpPr/>
          <p:nvPr/>
        </p:nvSpPr>
        <p:spPr>
          <a:xfrm>
            <a:off x="6772940" y="1336042"/>
            <a:ext cx="648586" cy="2619270"/>
          </a:xfrm>
          <a:prstGeom prst="roundRect">
            <a:avLst/>
          </a:prstGeom>
          <a:solidFill>
            <a:schemeClr val="accent1">
              <a:alpha val="7000"/>
            </a:schemeClr>
          </a:solidFill>
          <a:ln>
            <a:solidFill>
              <a:schemeClr val="accent1">
                <a:shade val="50000"/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4698F86-27F0-4609-8F36-E0A6C5619EF8}"/>
              </a:ext>
            </a:extLst>
          </p:cNvPr>
          <p:cNvSpPr/>
          <p:nvPr/>
        </p:nvSpPr>
        <p:spPr>
          <a:xfrm>
            <a:off x="5370624" y="1382936"/>
            <a:ext cx="648586" cy="2619270"/>
          </a:xfrm>
          <a:prstGeom prst="roundRect">
            <a:avLst/>
          </a:prstGeom>
          <a:solidFill>
            <a:schemeClr val="accent1">
              <a:alpha val="7000"/>
            </a:schemeClr>
          </a:solidFill>
          <a:ln>
            <a:solidFill>
              <a:schemeClr val="accent1">
                <a:shade val="50000"/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7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0B801-9576-4877-9C40-B2963DDE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84" y="0"/>
            <a:ext cx="10515600" cy="6247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Gender and Issues: Openness to Diversity…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4D4ED5-163F-4027-A767-B3B26B9602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829625"/>
              </p:ext>
            </p:extLst>
          </p:nvPr>
        </p:nvGraphicFramePr>
        <p:xfrm>
          <a:off x="372140" y="1006679"/>
          <a:ext cx="11437088" cy="560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159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0B801-9576-4877-9C40-B2963DDE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079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Gender and Issues: Environment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D8FB35-6C55-4F62-B761-55EB0C2F8A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559855"/>
              </p:ext>
            </p:extLst>
          </p:nvPr>
        </p:nvGraphicFramePr>
        <p:xfrm>
          <a:off x="925032" y="733647"/>
          <a:ext cx="10428767" cy="590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2BB0ECB-4410-472E-A68C-92330A2718B9}"/>
              </a:ext>
            </a:extLst>
          </p:cNvPr>
          <p:cNvSpPr txBox="1"/>
          <p:nvPr/>
        </p:nvSpPr>
        <p:spPr>
          <a:xfrm>
            <a:off x="1222744" y="1839433"/>
            <a:ext cx="2243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Women more pro-environment, than men, but Clinton voters much more extreme.</a:t>
            </a:r>
          </a:p>
        </p:txBody>
      </p:sp>
    </p:spTree>
    <p:extLst>
      <p:ext uri="{BB962C8B-B14F-4D97-AF65-F5344CB8AC3E}">
        <p14:creationId xmlns:p14="http://schemas.microsoft.com/office/powerpoint/2010/main" val="129094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</TotalTime>
  <Words>706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Gender and Local Politics</vt:lpstr>
      <vt:lpstr>AA County: History of Women Elected to Office  (1986- present)</vt:lpstr>
      <vt:lpstr>Gender and Candidates: 2018 General Election</vt:lpstr>
      <vt:lpstr>Candidates by Gender, Party and Office</vt:lpstr>
      <vt:lpstr>Gender: Voters and Parties</vt:lpstr>
      <vt:lpstr>Gender, Party and Most Important Problem</vt:lpstr>
      <vt:lpstr>Gender/Party and Perceptions of Discrimination</vt:lpstr>
      <vt:lpstr>Gender and Issues: Openness to Diversity…</vt:lpstr>
      <vt:lpstr>Gender and Issues: Environment</vt:lpstr>
      <vt:lpstr>Gender and Public Safety/Gun Control/Schools</vt:lpstr>
      <vt:lpstr>Gender and Economic Issues</vt:lpstr>
      <vt:lpstr>Gender and Vote for Candidates</vt:lpstr>
      <vt:lpstr>Gender/Party/Votes by Ideology 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and Local Politics</dc:title>
  <dc:creator>Dan Nataf</dc:creator>
  <cp:lastModifiedBy>Dan Nataf</cp:lastModifiedBy>
  <cp:revision>47</cp:revision>
  <cp:lastPrinted>2018-10-29T18:20:12Z</cp:lastPrinted>
  <dcterms:created xsi:type="dcterms:W3CDTF">2018-10-29T12:25:18Z</dcterms:created>
  <dcterms:modified xsi:type="dcterms:W3CDTF">2018-10-30T13:30:29Z</dcterms:modified>
</cp:coreProperties>
</file>